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media/image65.jpg" ContentType="image/jpg"/>
  <Override PartName="/ppt/media/image6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0"/>
  </p:notesMasterIdLst>
  <p:sldIdLst>
    <p:sldId id="256" r:id="rId2"/>
    <p:sldId id="2103" r:id="rId3"/>
    <p:sldId id="2104" r:id="rId4"/>
    <p:sldId id="2135" r:id="rId5"/>
    <p:sldId id="2138" r:id="rId6"/>
    <p:sldId id="2109" r:id="rId7"/>
    <p:sldId id="2110" r:id="rId8"/>
    <p:sldId id="2093" r:id="rId9"/>
    <p:sldId id="2080" r:id="rId10"/>
    <p:sldId id="2549" r:id="rId11"/>
    <p:sldId id="2038" r:id="rId12"/>
    <p:sldId id="285" r:id="rId13"/>
    <p:sldId id="286" r:id="rId14"/>
    <p:sldId id="287" r:id="rId15"/>
    <p:sldId id="288" r:id="rId16"/>
    <p:sldId id="2043" r:id="rId17"/>
    <p:sldId id="2044" r:id="rId18"/>
    <p:sldId id="2119" r:id="rId19"/>
    <p:sldId id="2140" r:id="rId20"/>
    <p:sldId id="2045" r:id="rId21"/>
    <p:sldId id="2046" r:id="rId22"/>
    <p:sldId id="293" r:id="rId23"/>
    <p:sldId id="264" r:id="rId24"/>
    <p:sldId id="265" r:id="rId25"/>
    <p:sldId id="278" r:id="rId26"/>
    <p:sldId id="279" r:id="rId27"/>
    <p:sldId id="295" r:id="rId28"/>
    <p:sldId id="277" r:id="rId2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79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image" Target="../media/image1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image" Target="../media/image1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DEBA2456-0114-419B-8831-1598B85B7E6C}">
      <dgm:prSet phldrT="[Text]" custT="1"/>
      <dgm:spPr/>
      <dgm:t>
        <a:bodyPr/>
        <a:lstStyle/>
        <a:p>
          <a:r>
            <a:rPr lang="en-US" sz="2800" b="1" dirty="0" err="1">
              <a:effectLst/>
              <a:latin typeface="Calibri" pitchFamily="34" charset="0"/>
              <a:cs typeface="Calibri" pitchFamily="34" charset="0"/>
            </a:rPr>
            <a:t>Pengetahuan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id-ID" sz="2800" b="1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800" b="1" dirty="0">
              <a:effectLst/>
              <a:latin typeface="Calibri" pitchFamily="34" charset="0"/>
              <a:cs typeface="Calibri" pitchFamily="34" charset="0"/>
            </a:rPr>
            <a:t> Data Mining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F4FF6E25-E4BF-4A3A-A478-8ED374956B92}">
      <dgm:prSet phldrT="[Text]" custT="1"/>
      <dgm:spPr/>
      <dgm:t>
        <a:bodyPr/>
        <a:lstStyle/>
        <a:p>
          <a:r>
            <a:rPr lang="en-US" sz="2800" b="1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800" b="1" dirty="0">
              <a:effectLst/>
              <a:latin typeface="Calibri" pitchFamily="34" charset="0"/>
              <a:cs typeface="Calibri" pitchFamily="34" charset="0"/>
            </a:rPr>
            <a:t> Data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3" custScaleX="116371">
        <dgm:presLayoutVars>
          <dgm:bulletEnabled val="1"/>
        </dgm:presLayoutVars>
      </dgm:prSet>
      <dgm:spPr/>
    </dgm:pt>
    <dgm:pt modelId="{C1EE5767-966F-40CA-82D8-9FD446AD3513}" type="pres">
      <dgm:prSet presAssocID="{251A6CF7-F073-48F8-9907-2F09B280EB84}" presName="sibTrans" presStyleLbl="sibTrans2D1" presStyleIdx="0" presStyleCnt="2"/>
      <dgm:spPr/>
    </dgm:pt>
    <dgm:pt modelId="{E022EF6B-CFF5-4F11-8D9E-BF3B2E0B4C6C}" type="pres">
      <dgm:prSet presAssocID="{251A6CF7-F073-48F8-9907-2F09B280EB84}" presName="connTx" presStyleLbl="sibTrans2D1" presStyleIdx="0" presStyleCnt="2"/>
      <dgm:spPr/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3" custScaleX="117277">
        <dgm:presLayoutVars>
          <dgm:bulletEnabled val="1"/>
        </dgm:presLayoutVars>
      </dgm:prSet>
      <dgm:spPr/>
    </dgm:pt>
    <dgm:pt modelId="{7D88BC18-F59C-422E-B048-3ABD1D0E1F14}" type="pres">
      <dgm:prSet presAssocID="{6140B04B-B64C-4385-A943-620D62003DBA}" presName="sibTrans" presStyleLbl="sibTrans2D1" presStyleIdx="1" presStyleCnt="2"/>
      <dgm:spPr/>
    </dgm:pt>
    <dgm:pt modelId="{32A28748-492C-4001-B321-97D410D8AEA7}" type="pres">
      <dgm:prSet presAssocID="{6140B04B-B64C-4385-A943-620D62003DBA}" presName="connTx" presStyleLbl="sibTrans2D1" presStyleIdx="1" presStyleCnt="2"/>
      <dgm:spPr/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3" custScaleX="117652">
        <dgm:presLayoutVars>
          <dgm:bulletEnabled val="1"/>
        </dgm:presLayoutVars>
      </dgm:prSet>
      <dgm:spPr/>
    </dgm:pt>
  </dgm:ptLst>
  <dgm:cxnLst>
    <dgm:cxn modelId="{8EFDB210-EB1C-447F-ACCF-91EA6C5AD16C}" type="presOf" srcId="{6140B04B-B64C-4385-A943-620D62003DBA}" destId="{7D88BC18-F59C-422E-B048-3ABD1D0E1F14}" srcOrd="0" destOrd="0" presId="urn:microsoft.com/office/officeart/2005/8/layout/hProcess10"/>
    <dgm:cxn modelId="{BC94DE20-2C19-45DD-88FB-7D0EF3ED2503}" type="presOf" srcId="{D82D1D83-284C-44DD-9EFD-ECE38BA4CE5A}" destId="{CC8A2AE1-A7D0-4B30-90F8-E9C2A3DD82FF}" srcOrd="0" destOrd="0" presId="urn:microsoft.com/office/officeart/2005/8/layout/hProcess10"/>
    <dgm:cxn modelId="{C475E25D-695F-4155-8D5F-700C64121404}" type="presOf" srcId="{F4FF6E25-E4BF-4A3A-A478-8ED374956B92}" destId="{9834F6CD-5280-484F-B60E-1E213A8C49AF}" srcOrd="0" destOrd="0" presId="urn:microsoft.com/office/officeart/2005/8/layout/hProcess10"/>
    <dgm:cxn modelId="{88590984-A32C-4305-B21D-0723A2E445F9}" type="presOf" srcId="{DEBA2456-0114-419B-8831-1598B85B7E6C}" destId="{3DC81AB5-6223-4D26-B903-7D6E2F663A3B}" srcOrd="0" destOrd="0" presId="urn:microsoft.com/office/officeart/2005/8/layout/hProcess10"/>
    <dgm:cxn modelId="{5F03B18E-659E-44AB-86DF-8CF62E4868A8}" type="presOf" srcId="{251A6CF7-F073-48F8-9907-2F09B280EB84}" destId="{C1EE5767-966F-40CA-82D8-9FD446AD3513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37FAD4A4-798E-4FD3-8605-2F64CF87BDF8}" type="presOf" srcId="{251A6CF7-F073-48F8-9907-2F09B280EB84}" destId="{E022EF6B-CFF5-4F11-8D9E-BF3B2E0B4C6C}" srcOrd="1" destOrd="0" presId="urn:microsoft.com/office/officeart/2005/8/layout/hProcess10"/>
    <dgm:cxn modelId="{6CFB2AB4-8393-4D6B-B1A1-2C264E347F8D}" type="presOf" srcId="{E5BB5C2A-1AC5-4AE9-BA4D-5FDCEA88FC79}" destId="{ABFE0E57-F395-4DE5-94E1-5C956F356B88}" srcOrd="0" destOrd="0" presId="urn:microsoft.com/office/officeart/2005/8/layout/hProcess10"/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40A9EEF6-7818-44BE-B270-47861DEAAFAF}" type="presOf" srcId="{6140B04B-B64C-4385-A943-620D62003DBA}" destId="{32A28748-492C-4001-B321-97D410D8AEA7}" srcOrd="1" destOrd="0" presId="urn:microsoft.com/office/officeart/2005/8/layout/hProcess10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26B44E1C-992B-449E-A5F3-8168ED62989A}" type="presParOf" srcId="{CC8A2AE1-A7D0-4B30-90F8-E9C2A3DD82FF}" destId="{3FF2D7AC-1439-4634-8741-DF82FA267305}" srcOrd="0" destOrd="0" presId="urn:microsoft.com/office/officeart/2005/8/layout/hProcess10"/>
    <dgm:cxn modelId="{6F10B37D-B22C-4723-9E3C-F467D2862495}" type="presParOf" srcId="{3FF2D7AC-1439-4634-8741-DF82FA267305}" destId="{557DC1F0-74B2-480B-9AA7-C94AF2937C30}" srcOrd="0" destOrd="0" presId="urn:microsoft.com/office/officeart/2005/8/layout/hProcess10"/>
    <dgm:cxn modelId="{083E47F3-F224-4CB0-B8C2-6519A6BA31CB}" type="presParOf" srcId="{3FF2D7AC-1439-4634-8741-DF82FA267305}" destId="{9834F6CD-5280-484F-B60E-1E213A8C49AF}" srcOrd="1" destOrd="0" presId="urn:microsoft.com/office/officeart/2005/8/layout/hProcess10"/>
    <dgm:cxn modelId="{F00FA713-9202-4EB3-BE4D-08BFF6F8EDFC}" type="presParOf" srcId="{CC8A2AE1-A7D0-4B30-90F8-E9C2A3DD82FF}" destId="{C1EE5767-966F-40CA-82D8-9FD446AD3513}" srcOrd="1" destOrd="0" presId="urn:microsoft.com/office/officeart/2005/8/layout/hProcess10"/>
    <dgm:cxn modelId="{E4386B41-95AE-4BD8-A188-30F8B9DC7AA6}" type="presParOf" srcId="{C1EE5767-966F-40CA-82D8-9FD446AD3513}" destId="{E022EF6B-CFF5-4F11-8D9E-BF3B2E0B4C6C}" srcOrd="0" destOrd="0" presId="urn:microsoft.com/office/officeart/2005/8/layout/hProcess10"/>
    <dgm:cxn modelId="{301F0B92-D8BB-48AA-A473-A7C85394F19F}" type="presParOf" srcId="{CC8A2AE1-A7D0-4B30-90F8-E9C2A3DD82FF}" destId="{865F35DD-F702-4973-917E-886CA09B0D49}" srcOrd="2" destOrd="0" presId="urn:microsoft.com/office/officeart/2005/8/layout/hProcess10"/>
    <dgm:cxn modelId="{848DA61A-720A-4C3B-8053-96967DB0624D}" type="presParOf" srcId="{865F35DD-F702-4973-917E-886CA09B0D49}" destId="{5E5A3162-D62F-41D7-8F91-6DFCB1A86A9C}" srcOrd="0" destOrd="0" presId="urn:microsoft.com/office/officeart/2005/8/layout/hProcess10"/>
    <dgm:cxn modelId="{8B42D44A-AE70-45EA-A783-0758BAD6D4B9}" type="presParOf" srcId="{865F35DD-F702-4973-917E-886CA09B0D49}" destId="{ABFE0E57-F395-4DE5-94E1-5C956F356B88}" srcOrd="1" destOrd="0" presId="urn:microsoft.com/office/officeart/2005/8/layout/hProcess10"/>
    <dgm:cxn modelId="{78782A60-8E3B-4821-A862-921FE9BD510A}" type="presParOf" srcId="{CC8A2AE1-A7D0-4B30-90F8-E9C2A3DD82FF}" destId="{7D88BC18-F59C-422E-B048-3ABD1D0E1F14}" srcOrd="3" destOrd="0" presId="urn:microsoft.com/office/officeart/2005/8/layout/hProcess10"/>
    <dgm:cxn modelId="{D8093DAA-C8C8-46C7-92ED-E964B04B9EE1}" type="presParOf" srcId="{7D88BC18-F59C-422E-B048-3ABD1D0E1F14}" destId="{32A28748-492C-4001-B321-97D410D8AEA7}" srcOrd="0" destOrd="0" presId="urn:microsoft.com/office/officeart/2005/8/layout/hProcess10"/>
    <dgm:cxn modelId="{6D4F0B39-18AE-4685-BCAF-1E41CE101B5B}" type="presParOf" srcId="{CC8A2AE1-A7D0-4B30-90F8-E9C2A3DD82FF}" destId="{3D4C0E6D-05D0-49B3-9250-CD6B4E5189F6}" srcOrd="4" destOrd="0" presId="urn:microsoft.com/office/officeart/2005/8/layout/hProcess10"/>
    <dgm:cxn modelId="{78D71CCD-0342-48E8-93DF-2C07E8068FF2}" type="presParOf" srcId="{3D4C0E6D-05D0-49B3-9250-CD6B4E5189F6}" destId="{4D90948A-8E04-4233-ADF7-1E90F212F452}" srcOrd="0" destOrd="0" presId="urn:microsoft.com/office/officeart/2005/8/layout/hProcess10"/>
    <dgm:cxn modelId="{C0C3A92D-122E-4AE2-99F4-1CDE4658DEB0}" type="presParOf" srcId="{3D4C0E6D-05D0-49B3-9250-CD6B4E5189F6}" destId="{3DC81AB5-6223-4D26-B903-7D6E2F663A3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A5CEDE-2746-4A21-8E59-3E9D484D95B5}" type="doc">
      <dgm:prSet loTypeId="urn:microsoft.com/office/officeart/2005/8/layout/cycle6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9BD3979D-1D58-4B42-AB99-1FB45BF8E785}">
      <dgm:prSet phldrT="[Text]" custT="1"/>
      <dgm:spPr/>
      <dgm:t>
        <a:bodyPr/>
        <a:lstStyle/>
        <a:p>
          <a:r>
            <a:rPr lang="en-US" sz="2800" b="1" dirty="0">
              <a:latin typeface="Calibri" pitchFamily="34" charset="0"/>
              <a:cs typeface="Calibri" pitchFamily="34" charset="0"/>
            </a:rPr>
            <a:t>1. </a:t>
          </a:r>
          <a:r>
            <a:rPr lang="en-US" sz="2800" b="1" dirty="0" err="1">
              <a:latin typeface="Calibri" pitchFamily="34" charset="0"/>
              <a:cs typeface="Calibri" pitchFamily="34" charset="0"/>
            </a:rPr>
            <a:t>Estimasi</a:t>
          </a:r>
          <a:endParaRPr lang="id-ID" sz="2800" b="1" dirty="0">
            <a:latin typeface="Calibri" pitchFamily="34" charset="0"/>
            <a:cs typeface="Calibri" pitchFamily="34" charset="0"/>
          </a:endParaRPr>
        </a:p>
      </dgm:t>
    </dgm:pt>
    <dgm:pt modelId="{8D8342A0-26AD-439E-9215-C9205FD7FE26}" type="par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343328AC-682D-4E1D-9D69-418D948A3BEC}" type="sib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C0031864-8468-4A00-A133-A36FA24C307B}">
      <dgm:prSet custT="1"/>
      <dgm:spPr/>
      <dgm:t>
        <a:bodyPr/>
        <a:lstStyle/>
        <a:p>
          <a:r>
            <a:rPr lang="en-US" sz="2800" b="1" dirty="0">
              <a:latin typeface="Calibri" pitchFamily="34" charset="0"/>
              <a:cs typeface="Calibri" pitchFamily="34" charset="0"/>
            </a:rPr>
            <a:t>2. </a:t>
          </a:r>
          <a:r>
            <a:rPr lang="id-ID" sz="2800" b="1">
              <a:latin typeface="Calibri" pitchFamily="34" charset="0"/>
              <a:cs typeface="Calibri" pitchFamily="34" charset="0"/>
            </a:rPr>
            <a:t>Forecasting</a:t>
          </a:r>
          <a:endParaRPr lang="id-ID" sz="2800" b="1" dirty="0">
            <a:latin typeface="Calibri" pitchFamily="34" charset="0"/>
            <a:cs typeface="Calibri" pitchFamily="34" charset="0"/>
          </a:endParaRPr>
        </a:p>
      </dgm:t>
    </dgm:pt>
    <dgm:pt modelId="{80461DC3-B42A-4886-AC04-ADFD0AAE5179}" type="par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E267213-C640-4DAE-A928-AB69EB05E33C}" type="sib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98F46A6-7FC1-483D-8F1B-B6956003CFAA}">
      <dgm:prSet custT="1"/>
      <dgm:spPr/>
      <dgm:t>
        <a:bodyPr/>
        <a:lstStyle/>
        <a:p>
          <a:r>
            <a:rPr lang="en-US" sz="2800" b="1" dirty="0">
              <a:latin typeface="Calibri" pitchFamily="34" charset="0"/>
              <a:cs typeface="Calibri" pitchFamily="34" charset="0"/>
            </a:rPr>
            <a:t>3. </a:t>
          </a:r>
          <a:r>
            <a:rPr lang="en-US" sz="2800" b="1" dirty="0" err="1">
              <a:latin typeface="Calibri" pitchFamily="34" charset="0"/>
              <a:cs typeface="Calibri" pitchFamily="34" charset="0"/>
            </a:rPr>
            <a:t>Klasifikasi</a:t>
          </a:r>
          <a:endParaRPr lang="id-ID" sz="2800" b="1" dirty="0">
            <a:latin typeface="Calibri" pitchFamily="34" charset="0"/>
            <a:cs typeface="Calibri" pitchFamily="34" charset="0"/>
          </a:endParaRPr>
        </a:p>
      </dgm:t>
    </dgm:pt>
    <dgm:pt modelId="{EC4BB236-17F8-4F3D-90AB-EAE9C6AA46DB}" type="par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EC34444-9BE0-4477-AB40-C50DEF883443}" type="sib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7A2B2FC-6528-425C-BA35-4407A4DE30C1}">
      <dgm:prSet custT="1"/>
      <dgm:spPr/>
      <dgm:t>
        <a:bodyPr/>
        <a:lstStyle/>
        <a:p>
          <a:r>
            <a:rPr lang="en-US" sz="2800" b="1" dirty="0">
              <a:latin typeface="Calibri" pitchFamily="34" charset="0"/>
              <a:cs typeface="Calibri" pitchFamily="34" charset="0"/>
            </a:rPr>
            <a:t>4. </a:t>
          </a:r>
          <a:r>
            <a:rPr lang="en-US" sz="2800" b="1" dirty="0" err="1">
              <a:latin typeface="Calibri" pitchFamily="34" charset="0"/>
              <a:cs typeface="Calibri" pitchFamily="34" charset="0"/>
            </a:rPr>
            <a:t>Klastering</a:t>
          </a:r>
          <a:endParaRPr lang="id-ID" sz="2800" b="1" dirty="0">
            <a:latin typeface="Calibri" pitchFamily="34" charset="0"/>
            <a:cs typeface="Calibri" pitchFamily="34" charset="0"/>
          </a:endParaRPr>
        </a:p>
      </dgm:t>
    </dgm:pt>
    <dgm:pt modelId="{0F671EFA-FA89-493B-A2A5-F6048256756B}" type="par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014263B0-2170-48FD-8B60-37DFA78344E8}" type="sib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501577E-2354-4A0C-919F-2E67C006A1E3}">
      <dgm:prSet custT="1"/>
      <dgm:spPr/>
      <dgm:t>
        <a:bodyPr/>
        <a:lstStyle/>
        <a:p>
          <a:r>
            <a:rPr lang="en-US" sz="2800" b="1" dirty="0">
              <a:latin typeface="Calibri" pitchFamily="34" charset="0"/>
              <a:cs typeface="Calibri" pitchFamily="34" charset="0"/>
            </a:rPr>
            <a:t>5. </a:t>
          </a:r>
          <a:r>
            <a:rPr lang="en-US" sz="2800" b="1" dirty="0" err="1">
              <a:latin typeface="Calibri" pitchFamily="34" charset="0"/>
              <a:cs typeface="Calibri" pitchFamily="34" charset="0"/>
            </a:rPr>
            <a:t>Asosiasi</a:t>
          </a:r>
          <a:endParaRPr lang="id-ID" sz="2800" b="1" dirty="0">
            <a:latin typeface="Calibri" pitchFamily="34" charset="0"/>
            <a:cs typeface="Calibri" pitchFamily="34" charset="0"/>
          </a:endParaRPr>
        </a:p>
      </dgm:t>
    </dgm:pt>
    <dgm:pt modelId="{1AC000BD-241B-402E-A689-E9243D1FDC26}" type="par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9EC9775-F45A-44B1-8D1F-8159A68378D5}" type="sib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965120F9-7510-434E-AAE3-D04167ABA3BB}" type="pres">
      <dgm:prSet presAssocID="{ABA5CEDE-2746-4A21-8E59-3E9D484D95B5}" presName="cycle" presStyleCnt="0">
        <dgm:presLayoutVars>
          <dgm:dir/>
          <dgm:resizeHandles val="exact"/>
        </dgm:presLayoutVars>
      </dgm:prSet>
      <dgm:spPr/>
    </dgm:pt>
    <dgm:pt modelId="{6F4FA1C3-D2A0-4381-BDFE-288A25B936DA}" type="pres">
      <dgm:prSet presAssocID="{9BD3979D-1D58-4B42-AB99-1FB45BF8E785}" presName="node" presStyleLbl="node1" presStyleIdx="0" presStyleCnt="5" custScaleX="148083">
        <dgm:presLayoutVars>
          <dgm:bulletEnabled val="1"/>
        </dgm:presLayoutVars>
      </dgm:prSet>
      <dgm:spPr/>
    </dgm:pt>
    <dgm:pt modelId="{FD575DF7-1EBE-4AA1-8D49-E60F8BEA2E05}" type="pres">
      <dgm:prSet presAssocID="{9BD3979D-1D58-4B42-AB99-1FB45BF8E785}" presName="spNode" presStyleCnt="0"/>
      <dgm:spPr/>
    </dgm:pt>
    <dgm:pt modelId="{1D91136C-911A-4D2F-BB5F-D79DECB50858}" type="pres">
      <dgm:prSet presAssocID="{343328AC-682D-4E1D-9D69-418D948A3BEC}" presName="sibTrans" presStyleLbl="sibTrans1D1" presStyleIdx="0" presStyleCnt="5"/>
      <dgm:spPr/>
    </dgm:pt>
    <dgm:pt modelId="{40D7DDBF-AA28-4557-8BB8-C45A812C553E}" type="pres">
      <dgm:prSet presAssocID="{C0031864-8468-4A00-A133-A36FA24C307B}" presName="node" presStyleLbl="node1" presStyleIdx="1" presStyleCnt="5" custScaleX="148083" custRadScaleRad="107737" custRadScaleInc="35763">
        <dgm:presLayoutVars>
          <dgm:bulletEnabled val="1"/>
        </dgm:presLayoutVars>
      </dgm:prSet>
      <dgm:spPr/>
    </dgm:pt>
    <dgm:pt modelId="{8DB542D2-61F8-448E-9F65-A8DCA4615B45}" type="pres">
      <dgm:prSet presAssocID="{C0031864-8468-4A00-A133-A36FA24C307B}" presName="spNode" presStyleCnt="0"/>
      <dgm:spPr/>
    </dgm:pt>
    <dgm:pt modelId="{DD9BA5DB-6A48-475B-8CFF-14A8EC78B08C}" type="pres">
      <dgm:prSet presAssocID="{7E267213-C640-4DAE-A928-AB69EB05E33C}" presName="sibTrans" presStyleLbl="sibTrans1D1" presStyleIdx="1" presStyleCnt="5"/>
      <dgm:spPr/>
    </dgm:pt>
    <dgm:pt modelId="{80C8888A-33EE-424E-90E3-61E52784F128}" type="pres">
      <dgm:prSet presAssocID="{798F46A6-7FC1-483D-8F1B-B6956003CFAA}" presName="node" presStyleLbl="node1" presStyleIdx="2" presStyleCnt="5" custScaleX="161966" custRadScaleRad="116981" custRadScaleInc="-47054">
        <dgm:presLayoutVars>
          <dgm:bulletEnabled val="1"/>
        </dgm:presLayoutVars>
      </dgm:prSet>
      <dgm:spPr/>
    </dgm:pt>
    <dgm:pt modelId="{6DF1AEA0-0F94-4A68-98BB-BB387A7BFE5C}" type="pres">
      <dgm:prSet presAssocID="{798F46A6-7FC1-483D-8F1B-B6956003CFAA}" presName="spNode" presStyleCnt="0"/>
      <dgm:spPr/>
    </dgm:pt>
    <dgm:pt modelId="{E22C771A-FB35-4D4F-B6F4-B7CB32147657}" type="pres">
      <dgm:prSet presAssocID="{4EC34444-9BE0-4477-AB40-C50DEF883443}" presName="sibTrans" presStyleLbl="sibTrans1D1" presStyleIdx="2" presStyleCnt="5"/>
      <dgm:spPr/>
    </dgm:pt>
    <dgm:pt modelId="{68B06E50-C35E-4EF5-9EFB-005093727407}" type="pres">
      <dgm:prSet presAssocID="{47A2B2FC-6528-425C-BA35-4407A4DE30C1}" presName="node" presStyleLbl="node1" presStyleIdx="3" presStyleCnt="5" custScaleX="161966" custRadScaleRad="117719" custRadScaleInc="48431">
        <dgm:presLayoutVars>
          <dgm:bulletEnabled val="1"/>
        </dgm:presLayoutVars>
      </dgm:prSet>
      <dgm:spPr/>
    </dgm:pt>
    <dgm:pt modelId="{A56549AB-82C6-4D57-95B3-8AB97E5D2245}" type="pres">
      <dgm:prSet presAssocID="{47A2B2FC-6528-425C-BA35-4407A4DE30C1}" presName="spNode" presStyleCnt="0"/>
      <dgm:spPr/>
    </dgm:pt>
    <dgm:pt modelId="{1F0C0026-3CC9-4865-B0BC-FC7DBCF64595}" type="pres">
      <dgm:prSet presAssocID="{014263B0-2170-48FD-8B60-37DFA78344E8}" presName="sibTrans" presStyleLbl="sibTrans1D1" presStyleIdx="3" presStyleCnt="5"/>
      <dgm:spPr/>
    </dgm:pt>
    <dgm:pt modelId="{FF950479-4B3B-486D-B2F7-C4FEA2528E10}" type="pres">
      <dgm:prSet presAssocID="{4501577E-2354-4A0C-919F-2E67C006A1E3}" presName="node" presStyleLbl="node1" presStyleIdx="4" presStyleCnt="5" custScaleX="148083" custRadScaleRad="107272" custRadScaleInc="-33644">
        <dgm:presLayoutVars>
          <dgm:bulletEnabled val="1"/>
        </dgm:presLayoutVars>
      </dgm:prSet>
      <dgm:spPr/>
    </dgm:pt>
    <dgm:pt modelId="{5F684757-582C-4583-AFE0-996875EB0AC4}" type="pres">
      <dgm:prSet presAssocID="{4501577E-2354-4A0C-919F-2E67C006A1E3}" presName="spNode" presStyleCnt="0"/>
      <dgm:spPr/>
    </dgm:pt>
    <dgm:pt modelId="{36CE7F71-26D8-44B3-B9B7-D07E00DC3575}" type="pres">
      <dgm:prSet presAssocID="{49EC9775-F45A-44B1-8D1F-8159A68378D5}" presName="sibTrans" presStyleLbl="sibTrans1D1" presStyleIdx="4" presStyleCnt="5"/>
      <dgm:spPr/>
    </dgm:pt>
  </dgm:ptLst>
  <dgm:cxnLst>
    <dgm:cxn modelId="{F8B10E28-BC88-4012-911A-D7ADAC699A80}" type="presOf" srcId="{47A2B2FC-6528-425C-BA35-4407A4DE30C1}" destId="{68B06E50-C35E-4EF5-9EFB-005093727407}" srcOrd="0" destOrd="0" presId="urn:microsoft.com/office/officeart/2005/8/layout/cycle6"/>
    <dgm:cxn modelId="{D19F4862-77EA-4ACC-A8F1-0E1F76128C2B}" type="presOf" srcId="{7E267213-C640-4DAE-A928-AB69EB05E33C}" destId="{DD9BA5DB-6A48-475B-8CFF-14A8EC78B08C}" srcOrd="0" destOrd="0" presId="urn:microsoft.com/office/officeart/2005/8/layout/cycle6"/>
    <dgm:cxn modelId="{6DB2284C-C2BF-43DB-99CE-F1EA5C3994ED}" srcId="{ABA5CEDE-2746-4A21-8E59-3E9D484D95B5}" destId="{C0031864-8468-4A00-A133-A36FA24C307B}" srcOrd="1" destOrd="0" parTransId="{80461DC3-B42A-4886-AC04-ADFD0AAE5179}" sibTransId="{7E267213-C640-4DAE-A928-AB69EB05E33C}"/>
    <dgm:cxn modelId="{1C93DD4D-4C8A-4799-B758-4D11D68B39A1}" srcId="{ABA5CEDE-2746-4A21-8E59-3E9D484D95B5}" destId="{798F46A6-7FC1-483D-8F1B-B6956003CFAA}" srcOrd="2" destOrd="0" parTransId="{EC4BB236-17F8-4F3D-90AB-EAE9C6AA46DB}" sibTransId="{4EC34444-9BE0-4477-AB40-C50DEF883443}"/>
    <dgm:cxn modelId="{721E9DA1-E290-4CBC-A473-4B7621D83401}" type="presOf" srcId="{C0031864-8468-4A00-A133-A36FA24C307B}" destId="{40D7DDBF-AA28-4557-8BB8-C45A812C553E}" srcOrd="0" destOrd="0" presId="urn:microsoft.com/office/officeart/2005/8/layout/cycle6"/>
    <dgm:cxn modelId="{2BD025C6-F6DA-4ED0-860D-8FC6DEAA5236}" type="presOf" srcId="{49EC9775-F45A-44B1-8D1F-8159A68378D5}" destId="{36CE7F71-26D8-44B3-B9B7-D07E00DC3575}" srcOrd="0" destOrd="0" presId="urn:microsoft.com/office/officeart/2005/8/layout/cycle6"/>
    <dgm:cxn modelId="{82A3D1CE-3F33-4FC7-BF97-7C773531E5E3}" type="presOf" srcId="{9BD3979D-1D58-4B42-AB99-1FB45BF8E785}" destId="{6F4FA1C3-D2A0-4381-BDFE-288A25B936DA}" srcOrd="0" destOrd="0" presId="urn:microsoft.com/office/officeart/2005/8/layout/cycle6"/>
    <dgm:cxn modelId="{4C013BD4-3FEF-4B72-BFDE-8D6F1A0DC0C9}" srcId="{ABA5CEDE-2746-4A21-8E59-3E9D484D95B5}" destId="{47A2B2FC-6528-425C-BA35-4407A4DE30C1}" srcOrd="3" destOrd="0" parTransId="{0F671EFA-FA89-493B-A2A5-F6048256756B}" sibTransId="{014263B0-2170-48FD-8B60-37DFA78344E8}"/>
    <dgm:cxn modelId="{89079AD4-9495-48EA-913A-2698E6BC3694}" type="presOf" srcId="{ABA5CEDE-2746-4A21-8E59-3E9D484D95B5}" destId="{965120F9-7510-434E-AAE3-D04167ABA3BB}" srcOrd="0" destOrd="0" presId="urn:microsoft.com/office/officeart/2005/8/layout/cycle6"/>
    <dgm:cxn modelId="{4DDF81DA-A5B6-43F1-B4EC-D48C06538C55}" srcId="{ABA5CEDE-2746-4A21-8E59-3E9D484D95B5}" destId="{9BD3979D-1D58-4B42-AB99-1FB45BF8E785}" srcOrd="0" destOrd="0" parTransId="{8D8342A0-26AD-439E-9215-C9205FD7FE26}" sibTransId="{343328AC-682D-4E1D-9D69-418D948A3BEC}"/>
    <dgm:cxn modelId="{E6F057DC-A02D-4CE1-92DD-FE34463C34E6}" srcId="{ABA5CEDE-2746-4A21-8E59-3E9D484D95B5}" destId="{4501577E-2354-4A0C-919F-2E67C006A1E3}" srcOrd="4" destOrd="0" parTransId="{1AC000BD-241B-402E-A689-E9243D1FDC26}" sibTransId="{49EC9775-F45A-44B1-8D1F-8159A68378D5}"/>
    <dgm:cxn modelId="{FA391DE3-C7B2-4F1E-8B0B-F3AFF77AA489}" type="presOf" srcId="{798F46A6-7FC1-483D-8F1B-B6956003CFAA}" destId="{80C8888A-33EE-424E-90E3-61E52784F128}" srcOrd="0" destOrd="0" presId="urn:microsoft.com/office/officeart/2005/8/layout/cycle6"/>
    <dgm:cxn modelId="{629113E7-F3C3-46B9-8432-66A5A12DB887}" type="presOf" srcId="{014263B0-2170-48FD-8B60-37DFA78344E8}" destId="{1F0C0026-3CC9-4865-B0BC-FC7DBCF64595}" srcOrd="0" destOrd="0" presId="urn:microsoft.com/office/officeart/2005/8/layout/cycle6"/>
    <dgm:cxn modelId="{AAC4A5EB-1C06-4EDA-8C81-F182540F0575}" type="presOf" srcId="{4501577E-2354-4A0C-919F-2E67C006A1E3}" destId="{FF950479-4B3B-486D-B2F7-C4FEA2528E10}" srcOrd="0" destOrd="0" presId="urn:microsoft.com/office/officeart/2005/8/layout/cycle6"/>
    <dgm:cxn modelId="{114D90F3-486B-4449-9B41-AB89C018CFB0}" type="presOf" srcId="{343328AC-682D-4E1D-9D69-418D948A3BEC}" destId="{1D91136C-911A-4D2F-BB5F-D79DECB50858}" srcOrd="0" destOrd="0" presId="urn:microsoft.com/office/officeart/2005/8/layout/cycle6"/>
    <dgm:cxn modelId="{2EB463FE-BB00-4AC6-95FB-F508BD37C7ED}" type="presOf" srcId="{4EC34444-9BE0-4477-AB40-C50DEF883443}" destId="{E22C771A-FB35-4D4F-B6F4-B7CB32147657}" srcOrd="0" destOrd="0" presId="urn:microsoft.com/office/officeart/2005/8/layout/cycle6"/>
    <dgm:cxn modelId="{845F455D-1491-4618-BE96-D9739447308A}" type="presParOf" srcId="{965120F9-7510-434E-AAE3-D04167ABA3BB}" destId="{6F4FA1C3-D2A0-4381-BDFE-288A25B936DA}" srcOrd="0" destOrd="0" presId="urn:microsoft.com/office/officeart/2005/8/layout/cycle6"/>
    <dgm:cxn modelId="{0B4E1388-CAB6-4206-9B04-0FB7204A4691}" type="presParOf" srcId="{965120F9-7510-434E-AAE3-D04167ABA3BB}" destId="{FD575DF7-1EBE-4AA1-8D49-E60F8BEA2E05}" srcOrd="1" destOrd="0" presId="urn:microsoft.com/office/officeart/2005/8/layout/cycle6"/>
    <dgm:cxn modelId="{2951831C-3A69-456C-85C5-E3D72D4B630B}" type="presParOf" srcId="{965120F9-7510-434E-AAE3-D04167ABA3BB}" destId="{1D91136C-911A-4D2F-BB5F-D79DECB50858}" srcOrd="2" destOrd="0" presId="urn:microsoft.com/office/officeart/2005/8/layout/cycle6"/>
    <dgm:cxn modelId="{E21FB088-4445-4FA9-AF64-48D23DEB1DCC}" type="presParOf" srcId="{965120F9-7510-434E-AAE3-D04167ABA3BB}" destId="{40D7DDBF-AA28-4557-8BB8-C45A812C553E}" srcOrd="3" destOrd="0" presId="urn:microsoft.com/office/officeart/2005/8/layout/cycle6"/>
    <dgm:cxn modelId="{01FEAAA1-1139-4E8E-B7FB-64CA87785574}" type="presParOf" srcId="{965120F9-7510-434E-AAE3-D04167ABA3BB}" destId="{8DB542D2-61F8-448E-9F65-A8DCA4615B45}" srcOrd="4" destOrd="0" presId="urn:microsoft.com/office/officeart/2005/8/layout/cycle6"/>
    <dgm:cxn modelId="{1D844475-BCF4-4BB8-8B46-164577025B3A}" type="presParOf" srcId="{965120F9-7510-434E-AAE3-D04167ABA3BB}" destId="{DD9BA5DB-6A48-475B-8CFF-14A8EC78B08C}" srcOrd="5" destOrd="0" presId="urn:microsoft.com/office/officeart/2005/8/layout/cycle6"/>
    <dgm:cxn modelId="{D97C4252-F9D7-49EF-B544-23DAF46DB8AB}" type="presParOf" srcId="{965120F9-7510-434E-AAE3-D04167ABA3BB}" destId="{80C8888A-33EE-424E-90E3-61E52784F128}" srcOrd="6" destOrd="0" presId="urn:microsoft.com/office/officeart/2005/8/layout/cycle6"/>
    <dgm:cxn modelId="{3519EB78-CA81-4842-8804-123F3E7AE894}" type="presParOf" srcId="{965120F9-7510-434E-AAE3-D04167ABA3BB}" destId="{6DF1AEA0-0F94-4A68-98BB-BB387A7BFE5C}" srcOrd="7" destOrd="0" presId="urn:microsoft.com/office/officeart/2005/8/layout/cycle6"/>
    <dgm:cxn modelId="{35E743E3-0CFA-448C-8595-0E630E13149F}" type="presParOf" srcId="{965120F9-7510-434E-AAE3-D04167ABA3BB}" destId="{E22C771A-FB35-4D4F-B6F4-B7CB32147657}" srcOrd="8" destOrd="0" presId="urn:microsoft.com/office/officeart/2005/8/layout/cycle6"/>
    <dgm:cxn modelId="{29E5DD8B-1244-4416-9C27-9676FD8F79C6}" type="presParOf" srcId="{965120F9-7510-434E-AAE3-D04167ABA3BB}" destId="{68B06E50-C35E-4EF5-9EFB-005093727407}" srcOrd="9" destOrd="0" presId="urn:microsoft.com/office/officeart/2005/8/layout/cycle6"/>
    <dgm:cxn modelId="{8A56512C-8480-449C-9041-6C14720736BE}" type="presParOf" srcId="{965120F9-7510-434E-AAE3-D04167ABA3BB}" destId="{A56549AB-82C6-4D57-95B3-8AB97E5D2245}" srcOrd="10" destOrd="0" presId="urn:microsoft.com/office/officeart/2005/8/layout/cycle6"/>
    <dgm:cxn modelId="{47BBCC09-61CF-4270-B318-9C020F555E27}" type="presParOf" srcId="{965120F9-7510-434E-AAE3-D04167ABA3BB}" destId="{1F0C0026-3CC9-4865-B0BC-FC7DBCF64595}" srcOrd="11" destOrd="0" presId="urn:microsoft.com/office/officeart/2005/8/layout/cycle6"/>
    <dgm:cxn modelId="{11F6F01F-D219-4CB7-A5EA-A4D5F5AABB38}" type="presParOf" srcId="{965120F9-7510-434E-AAE3-D04167ABA3BB}" destId="{FF950479-4B3B-486D-B2F7-C4FEA2528E10}" srcOrd="12" destOrd="0" presId="urn:microsoft.com/office/officeart/2005/8/layout/cycle6"/>
    <dgm:cxn modelId="{CE5F5E44-08A7-4EA3-A07D-28AB95CFBAE4}" type="presParOf" srcId="{965120F9-7510-434E-AAE3-D04167ABA3BB}" destId="{5F684757-582C-4583-AFE0-996875EB0AC4}" srcOrd="13" destOrd="0" presId="urn:microsoft.com/office/officeart/2005/8/layout/cycle6"/>
    <dgm:cxn modelId="{5DFF1D81-B8A0-491B-9403-FEAA1A2BFF01}" type="presParOf" srcId="{965120F9-7510-434E-AAE3-D04167ABA3BB}" destId="{36CE7F71-26D8-44B3-B9B7-D07E00DC35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7940" y="397403"/>
          <a:ext cx="2152260" cy="21522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182135" y="1688759"/>
          <a:ext cx="2504607" cy="21522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800" b="1" kern="1200" dirty="0">
              <a:effectLst/>
              <a:latin typeface="Calibri" pitchFamily="34" charset="0"/>
              <a:cs typeface="Calibri" pitchFamily="34" charset="0"/>
            </a:rPr>
            <a:t> Data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245173" y="1751797"/>
        <a:ext cx="2378531" cy="2026184"/>
      </dsp:txXfrm>
    </dsp:sp>
    <dsp:sp modelId="{C1EE5767-966F-40CA-82D8-9FD446AD3513}">
      <dsp:nvSpPr>
        <dsp:cNvPr id="0" name=""/>
        <dsp:cNvSpPr/>
      </dsp:nvSpPr>
      <dsp:spPr>
        <a:xfrm>
          <a:off x="2636435" y="1214954"/>
          <a:ext cx="476233" cy="5171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200" kern="1200"/>
        </a:p>
      </dsp:txBody>
      <dsp:txXfrm>
        <a:off x="2636435" y="1318386"/>
        <a:ext cx="333363" cy="310294"/>
      </dsp:txXfrm>
    </dsp:sp>
    <dsp:sp modelId="{5E5A3162-D62F-41D7-8F91-6DFCB1A86A9C}">
      <dsp:nvSpPr>
        <dsp:cNvPr id="0" name=""/>
        <dsp:cNvSpPr/>
      </dsp:nvSpPr>
      <dsp:spPr>
        <a:xfrm>
          <a:off x="3520869" y="397403"/>
          <a:ext cx="2152260" cy="21522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3685314" y="1688759"/>
          <a:ext cx="2524106" cy="21522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800" b="1" kern="1200" dirty="0">
              <a:effectLst/>
              <a:latin typeface="Calibri" pitchFamily="34" charset="0"/>
              <a:cs typeface="Calibri" pitchFamily="34" charset="0"/>
            </a:rPr>
            <a:t> Data Mining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3748352" y="1751797"/>
        <a:ext cx="2398030" cy="2026184"/>
      </dsp:txXfrm>
    </dsp:sp>
    <dsp:sp modelId="{7D88BC18-F59C-422E-B048-3ABD1D0E1F14}">
      <dsp:nvSpPr>
        <dsp:cNvPr id="0" name=""/>
        <dsp:cNvSpPr/>
      </dsp:nvSpPr>
      <dsp:spPr>
        <a:xfrm>
          <a:off x="6152775" y="1214954"/>
          <a:ext cx="479646" cy="5171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200" kern="1200"/>
        </a:p>
      </dsp:txBody>
      <dsp:txXfrm>
        <a:off x="6152775" y="1318386"/>
        <a:ext cx="335752" cy="310294"/>
      </dsp:txXfrm>
    </dsp:sp>
    <dsp:sp modelId="{4D90948A-8E04-4233-ADF7-1E90F212F452}">
      <dsp:nvSpPr>
        <dsp:cNvPr id="0" name=""/>
        <dsp:cNvSpPr/>
      </dsp:nvSpPr>
      <dsp:spPr>
        <a:xfrm>
          <a:off x="7043546" y="397403"/>
          <a:ext cx="2152260" cy="21522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7203956" y="1688759"/>
          <a:ext cx="2532177" cy="21522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7266994" y="1751797"/>
        <a:ext cx="2406101" cy="2026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FA1C3-D2A0-4381-BDFE-288A25B936DA}">
      <dsp:nvSpPr>
        <dsp:cNvPr id="0" name=""/>
        <dsp:cNvSpPr/>
      </dsp:nvSpPr>
      <dsp:spPr>
        <a:xfrm>
          <a:off x="2661504" y="2444"/>
          <a:ext cx="2639890" cy="115876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alibri" pitchFamily="34" charset="0"/>
              <a:cs typeface="Calibri" pitchFamily="34" charset="0"/>
            </a:rPr>
            <a:t>1. </a:t>
          </a:r>
          <a:r>
            <a:rPr lang="en-US" sz="2800" b="1" kern="1200" dirty="0" err="1">
              <a:latin typeface="Calibri" pitchFamily="34" charset="0"/>
              <a:cs typeface="Calibri" pitchFamily="34" charset="0"/>
            </a:rPr>
            <a:t>Estimasi</a:t>
          </a:r>
          <a:endParaRPr lang="id-ID" sz="2800" b="1" kern="1200" dirty="0">
            <a:latin typeface="Calibri" pitchFamily="34" charset="0"/>
            <a:cs typeface="Calibri" pitchFamily="34" charset="0"/>
          </a:endParaRPr>
        </a:p>
      </dsp:txBody>
      <dsp:txXfrm>
        <a:off x="2718070" y="59010"/>
        <a:ext cx="2526758" cy="1045629"/>
      </dsp:txXfrm>
    </dsp:sp>
    <dsp:sp modelId="{1D91136C-911A-4D2F-BB5F-D79DECB50858}">
      <dsp:nvSpPr>
        <dsp:cNvPr id="0" name=""/>
        <dsp:cNvSpPr/>
      </dsp:nvSpPr>
      <dsp:spPr>
        <a:xfrm>
          <a:off x="1952959" y="750832"/>
          <a:ext cx="4626555" cy="4626555"/>
        </a:xfrm>
        <a:custGeom>
          <a:avLst/>
          <a:gdLst/>
          <a:ahLst/>
          <a:cxnLst/>
          <a:rect l="0" t="0" r="0" b="0"/>
          <a:pathLst>
            <a:path>
              <a:moveTo>
                <a:pt x="3360318" y="250522"/>
              </a:moveTo>
              <a:arcTo wR="2313277" hR="2313277" stAng="17814722" swAng="1966319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7DDBF-AA28-4557-8BB8-C45A812C553E}">
      <dsp:nvSpPr>
        <dsp:cNvPr id="0" name=""/>
        <dsp:cNvSpPr/>
      </dsp:nvSpPr>
      <dsp:spPr>
        <a:xfrm>
          <a:off x="5120175" y="1907947"/>
          <a:ext cx="2639890" cy="115876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alibri" pitchFamily="34" charset="0"/>
              <a:cs typeface="Calibri" pitchFamily="34" charset="0"/>
            </a:rPr>
            <a:t>2. </a:t>
          </a:r>
          <a:r>
            <a:rPr lang="id-ID" sz="2800" b="1" kern="1200">
              <a:latin typeface="Calibri" pitchFamily="34" charset="0"/>
              <a:cs typeface="Calibri" pitchFamily="34" charset="0"/>
            </a:rPr>
            <a:t>Forecasting</a:t>
          </a:r>
          <a:endParaRPr lang="id-ID" sz="2800" b="1" kern="1200" dirty="0">
            <a:latin typeface="Calibri" pitchFamily="34" charset="0"/>
            <a:cs typeface="Calibri" pitchFamily="34" charset="0"/>
          </a:endParaRPr>
        </a:p>
      </dsp:txBody>
      <dsp:txXfrm>
        <a:off x="5176741" y="1964513"/>
        <a:ext cx="2526758" cy="1045629"/>
      </dsp:txXfrm>
    </dsp:sp>
    <dsp:sp modelId="{DD9BA5DB-6A48-475B-8CFF-14A8EC78B08C}">
      <dsp:nvSpPr>
        <dsp:cNvPr id="0" name=""/>
        <dsp:cNvSpPr/>
      </dsp:nvSpPr>
      <dsp:spPr>
        <a:xfrm>
          <a:off x="1869025" y="1110919"/>
          <a:ext cx="4626555" cy="4626555"/>
        </a:xfrm>
        <a:custGeom>
          <a:avLst/>
          <a:gdLst/>
          <a:ahLst/>
          <a:cxnLst/>
          <a:rect l="0" t="0" r="0" b="0"/>
          <a:pathLst>
            <a:path>
              <a:moveTo>
                <a:pt x="4600422" y="1966543"/>
              </a:moveTo>
              <a:arcTo wR="2313277" hR="2313277" stAng="21082772" swAng="159997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8888A-33EE-424E-90E3-61E52784F128}">
      <dsp:nvSpPr>
        <dsp:cNvPr id="0" name=""/>
        <dsp:cNvSpPr/>
      </dsp:nvSpPr>
      <dsp:spPr>
        <a:xfrm>
          <a:off x="4526281" y="4151131"/>
          <a:ext cx="2887383" cy="115876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alibri" pitchFamily="34" charset="0"/>
              <a:cs typeface="Calibri" pitchFamily="34" charset="0"/>
            </a:rPr>
            <a:t>3. </a:t>
          </a:r>
          <a:r>
            <a:rPr lang="en-US" sz="2800" b="1" kern="1200" dirty="0" err="1">
              <a:latin typeface="Calibri" pitchFamily="34" charset="0"/>
              <a:cs typeface="Calibri" pitchFamily="34" charset="0"/>
            </a:rPr>
            <a:t>Klasifikasi</a:t>
          </a:r>
          <a:endParaRPr lang="id-ID" sz="2800" b="1" kern="1200" dirty="0">
            <a:latin typeface="Calibri" pitchFamily="34" charset="0"/>
            <a:cs typeface="Calibri" pitchFamily="34" charset="0"/>
          </a:endParaRPr>
        </a:p>
      </dsp:txBody>
      <dsp:txXfrm>
        <a:off x="4582847" y="4207697"/>
        <a:ext cx="2774251" cy="1045629"/>
      </dsp:txXfrm>
    </dsp:sp>
    <dsp:sp modelId="{E22C771A-FB35-4D4F-B6F4-B7CB32147657}">
      <dsp:nvSpPr>
        <dsp:cNvPr id="0" name=""/>
        <dsp:cNvSpPr/>
      </dsp:nvSpPr>
      <dsp:spPr>
        <a:xfrm>
          <a:off x="1649486" y="1043791"/>
          <a:ext cx="4626555" cy="4626555"/>
        </a:xfrm>
        <a:custGeom>
          <a:avLst/>
          <a:gdLst/>
          <a:ahLst/>
          <a:cxnLst/>
          <a:rect l="0" t="0" r="0" b="0"/>
          <a:pathLst>
            <a:path>
              <a:moveTo>
                <a:pt x="3532324" y="4279283"/>
              </a:moveTo>
              <a:arcTo wR="2313277" hR="2313277" stAng="3491909" swAng="381616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06E50-C35E-4EF5-9EFB-005093727407}">
      <dsp:nvSpPr>
        <dsp:cNvPr id="0" name=""/>
        <dsp:cNvSpPr/>
      </dsp:nvSpPr>
      <dsp:spPr>
        <a:xfrm>
          <a:off x="526069" y="4151137"/>
          <a:ext cx="2887383" cy="115876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alibri" pitchFamily="34" charset="0"/>
              <a:cs typeface="Calibri" pitchFamily="34" charset="0"/>
            </a:rPr>
            <a:t>4. </a:t>
          </a:r>
          <a:r>
            <a:rPr lang="en-US" sz="2800" b="1" kern="1200" dirty="0" err="1">
              <a:latin typeface="Calibri" pitchFamily="34" charset="0"/>
              <a:cs typeface="Calibri" pitchFamily="34" charset="0"/>
            </a:rPr>
            <a:t>Klastering</a:t>
          </a:r>
          <a:endParaRPr lang="id-ID" sz="2800" b="1" kern="1200" dirty="0">
            <a:latin typeface="Calibri" pitchFamily="34" charset="0"/>
            <a:cs typeface="Calibri" pitchFamily="34" charset="0"/>
          </a:endParaRPr>
        </a:p>
      </dsp:txBody>
      <dsp:txXfrm>
        <a:off x="582635" y="4207703"/>
        <a:ext cx="2774251" cy="1045629"/>
      </dsp:txXfrm>
    </dsp:sp>
    <dsp:sp modelId="{1F0C0026-3CC9-4865-B0BC-FC7DBCF64595}">
      <dsp:nvSpPr>
        <dsp:cNvPr id="0" name=""/>
        <dsp:cNvSpPr/>
      </dsp:nvSpPr>
      <dsp:spPr>
        <a:xfrm>
          <a:off x="1464462" y="1162474"/>
          <a:ext cx="4626555" cy="4626555"/>
        </a:xfrm>
        <a:custGeom>
          <a:avLst/>
          <a:gdLst/>
          <a:ahLst/>
          <a:cxnLst/>
          <a:rect l="0" t="0" r="0" b="0"/>
          <a:pathLst>
            <a:path>
              <a:moveTo>
                <a:pt x="97584" y="2978076"/>
              </a:moveTo>
              <a:arcTo wR="2313277" hR="2313277" stAng="9797916" swAng="162688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50479-4B3B-486D-B2F7-C4FEA2528E10}">
      <dsp:nvSpPr>
        <dsp:cNvPr id="0" name=""/>
        <dsp:cNvSpPr/>
      </dsp:nvSpPr>
      <dsp:spPr>
        <a:xfrm>
          <a:off x="217146" y="1887994"/>
          <a:ext cx="2639890" cy="115876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alibri" pitchFamily="34" charset="0"/>
              <a:cs typeface="Calibri" pitchFamily="34" charset="0"/>
            </a:rPr>
            <a:t>5. </a:t>
          </a:r>
          <a:r>
            <a:rPr lang="en-US" sz="2800" b="1" kern="1200" dirty="0" err="1">
              <a:latin typeface="Calibri" pitchFamily="34" charset="0"/>
              <a:cs typeface="Calibri" pitchFamily="34" charset="0"/>
            </a:rPr>
            <a:t>Asosiasi</a:t>
          </a:r>
          <a:endParaRPr lang="id-ID" sz="2800" b="1" kern="1200" dirty="0">
            <a:latin typeface="Calibri" pitchFamily="34" charset="0"/>
            <a:cs typeface="Calibri" pitchFamily="34" charset="0"/>
          </a:endParaRPr>
        </a:p>
      </dsp:txBody>
      <dsp:txXfrm>
        <a:off x="273712" y="1944560"/>
        <a:ext cx="2526758" cy="1045629"/>
      </dsp:txXfrm>
    </dsp:sp>
    <dsp:sp modelId="{36CE7F71-26D8-44B3-B9B7-D07E00DC3575}">
      <dsp:nvSpPr>
        <dsp:cNvPr id="0" name=""/>
        <dsp:cNvSpPr/>
      </dsp:nvSpPr>
      <dsp:spPr>
        <a:xfrm>
          <a:off x="1395935" y="744504"/>
          <a:ext cx="4626555" cy="4626555"/>
        </a:xfrm>
        <a:custGeom>
          <a:avLst/>
          <a:gdLst/>
          <a:ahLst/>
          <a:cxnLst/>
          <a:rect l="0" t="0" r="0" b="0"/>
          <a:pathLst>
            <a:path>
              <a:moveTo>
                <a:pt x="324185" y="1132275"/>
              </a:moveTo>
              <a:arcTo wR="2313277" hR="2313277" stAng="12641957" swAng="1922857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C09FB-669A-4D52-BE14-F641DBF8D07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14BC6-8762-4CB8-B01B-191E5511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9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7459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4737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89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22400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8263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283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1503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0087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1038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0DC4-4EEF-46B4-9673-FE4A52DF1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04AA3-DA1E-4B90-BB30-3098AD27C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8561C-77FC-4993-8DD6-C744599E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E8E24-B83C-4272-A3CF-C83EA65A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DDA3E-1B68-4DE8-90D1-3AF65ED6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6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1710-F4B2-425C-BC27-A6A4FB27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22A73-EF04-43D2-BB56-58CCF1100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824F-C973-4BD5-8633-FB5BF3EE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D3611-66C4-4E30-80FA-C0E759D5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BF923-3381-4173-B796-871849E9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2E973-4AE9-46FE-BDD4-0CEC90D5B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F6530-D4B9-4A10-A752-F1D475616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2D7A-82F1-49C4-AB2E-6807EB76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66F6F-F878-445A-A5F4-B8D571F6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1870-678F-4FD7-AB79-5304466B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0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84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E295-CA49-4483-895C-1BEA53CD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38A4-BBA9-47B2-A5BC-739161DF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54164-AD24-4137-9D33-AAD1D2F0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DE2A5-FBFB-49AA-A759-A93EAEAD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701AC-662E-4B68-9354-3271F163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8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FC50-A5E9-4521-AEC5-A6830424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DEF3B-8D6E-49D2-847E-285FCF0FE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353EC-D261-4164-ADE1-BA848D9A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15A8-20E9-425B-B4C8-B1D2B702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3E9EE-F427-483E-BBA4-7AAAF408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0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310A-6E78-497C-A9AE-1E111856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0ABE-BA6B-402F-96DF-7815E4110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CD0-4F8C-4491-96CD-7E70B09EE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7ECFF-4A69-4412-8EA7-DC454E90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67AA3-A347-427B-8E8D-8AA2207C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CEFCB-F332-47F9-94DA-5E492BD0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9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5C47-D2F9-4A10-8BC6-B0A7E01C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316EA-B2FC-4FBE-9148-B24E97B5F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1F6C4-E97F-42CE-8F47-BEE09494F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A918A-506E-4BCE-81DE-DE30592A3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BD00C-90D8-4E5B-BF98-2877EF658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0182B-D620-4C39-AA09-139B7A5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DB1F9-8C27-4CFF-B6D6-D92F69CA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5B766-EF7A-4E4B-91F3-E733D4CC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4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1D90-1566-4C87-BA70-D5578A79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34352-35CE-4A71-B62D-A8B16BEF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3C1E-EED7-40E7-803C-10E95F95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544D4-4963-4D56-A684-ADD774F3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0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2D526-C0B0-4213-86F1-7FCDF33A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790C1-C51C-465D-A628-6384C676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BF4E8-8CE7-46E0-A273-2ED9067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2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D1DB-558F-407C-A8AD-66B40AB1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433D-DA25-47D3-BDC9-46376E628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BC6C-4517-44F7-A420-B59B7A5B9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021E6-CE33-4D99-A784-FF53273D7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936DC-73B8-4D56-B1DD-743D78CA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7DF1E-7F17-4425-B6A3-C4C9CBDB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52C-F48F-4C84-B704-12D7C7F4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6C7FF2-AB09-46B8-B9A8-DB289ECFA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C58A1-E630-48A2-A1E4-F81BB8172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07500-ABE5-4522-8D6F-A3FE7A6F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0556-BC50-45B6-8564-0CF62264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B1D96-EEC8-45B1-8263-6C088E7C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D5149-A92E-4C3E-8C7F-7189C9D4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8F445-E937-4B4E-8FC2-CD3E71401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37C60-D518-461D-8163-6C96ACCEF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64609-EBE3-4A0E-AA44-D49F4EBF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59DC-40E5-4D85-872D-E0CA3DA47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8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3579" y="2034539"/>
            <a:ext cx="1229867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91756" y="2034539"/>
            <a:ext cx="315468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4947" y="2034539"/>
            <a:ext cx="59435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7535" y="2034539"/>
            <a:ext cx="265176" cy="338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0435" y="2034539"/>
            <a:ext cx="59435" cy="338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3023" y="2034539"/>
            <a:ext cx="260604" cy="338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13064" y="2025395"/>
            <a:ext cx="278892" cy="35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5791" y="5410200"/>
            <a:ext cx="7455407" cy="489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976" y="5695188"/>
            <a:ext cx="9031605" cy="789940"/>
          </a:xfrm>
          <a:custGeom>
            <a:avLst/>
            <a:gdLst/>
            <a:ahLst/>
            <a:cxnLst/>
            <a:rect l="l" t="t" r="r" b="b"/>
            <a:pathLst>
              <a:path w="9031605" h="789939">
                <a:moveTo>
                  <a:pt x="9031224" y="789432"/>
                </a:moveTo>
                <a:lnTo>
                  <a:pt x="9031224" y="0"/>
                </a:lnTo>
                <a:lnTo>
                  <a:pt x="0" y="0"/>
                </a:lnTo>
                <a:lnTo>
                  <a:pt x="9031224" y="789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7200" y="5463540"/>
            <a:ext cx="9144000" cy="18516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5451601"/>
            <a:ext cx="9143999" cy="801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984248" y="4053330"/>
            <a:ext cx="647395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i="1" spc="-5" dirty="0">
                <a:solidFill>
                  <a:srgbClr val="454545"/>
                </a:solidFill>
                <a:latin typeface="Lucida Sans Unicode"/>
                <a:cs typeface="Lucida Sans Unicode"/>
              </a:rPr>
              <a:t>Yudi </a:t>
            </a:r>
            <a:r>
              <a:rPr lang="en-US" sz="3200" i="1" spc="-5" dirty="0" err="1">
                <a:solidFill>
                  <a:srgbClr val="454545"/>
                </a:solidFill>
                <a:latin typeface="Lucida Sans Unicode"/>
                <a:cs typeface="Lucida Sans Unicode"/>
              </a:rPr>
              <a:t>Eko</a:t>
            </a:r>
            <a:r>
              <a:rPr lang="en-US" sz="3200" i="1" spc="-5" dirty="0">
                <a:solidFill>
                  <a:srgbClr val="454545"/>
                </a:solidFill>
                <a:latin typeface="Lucida Sans Unicode"/>
                <a:cs typeface="Lucida Sans Unicode"/>
              </a:rPr>
              <a:t> </a:t>
            </a:r>
            <a:r>
              <a:rPr lang="en-US" sz="3200" i="1" spc="-5" dirty="0" err="1">
                <a:solidFill>
                  <a:srgbClr val="454545"/>
                </a:solidFill>
                <a:latin typeface="Lucida Sans Unicode"/>
                <a:cs typeface="Lucida Sans Unicode"/>
              </a:rPr>
              <a:t>Windarto</a:t>
            </a:r>
            <a:r>
              <a:rPr sz="3200" i="1" spc="-5" dirty="0">
                <a:solidFill>
                  <a:srgbClr val="454545"/>
                </a:solidFill>
                <a:latin typeface="Lucida Sans Unicode"/>
                <a:cs typeface="Lucida Sans Unicode"/>
              </a:rPr>
              <a:t>, S.</a:t>
            </a:r>
            <a:r>
              <a:rPr lang="en-US" sz="3200" i="1" spc="-5" dirty="0">
                <a:solidFill>
                  <a:srgbClr val="454545"/>
                </a:solidFill>
                <a:latin typeface="Lucida Sans Unicode"/>
                <a:cs typeface="Lucida Sans Unicode"/>
              </a:rPr>
              <a:t>T</a:t>
            </a:r>
            <a:r>
              <a:rPr sz="3200" i="1" spc="-5" dirty="0">
                <a:solidFill>
                  <a:srgbClr val="454545"/>
                </a:solidFill>
                <a:latin typeface="Lucida Sans Unicode"/>
                <a:cs typeface="Lucida Sans Unicode"/>
              </a:rPr>
              <a:t>.,</a:t>
            </a:r>
            <a:r>
              <a:rPr sz="3200" i="1" spc="-114" dirty="0">
                <a:solidFill>
                  <a:srgbClr val="454545"/>
                </a:solidFill>
                <a:latin typeface="Lucida Sans Unicode"/>
                <a:cs typeface="Lucida Sans Unicode"/>
              </a:rPr>
              <a:t> </a:t>
            </a:r>
            <a:r>
              <a:rPr sz="3200" i="1" spc="-5" dirty="0">
                <a:solidFill>
                  <a:srgbClr val="454545"/>
                </a:solidFill>
                <a:latin typeface="Lucida Sans Unicode"/>
                <a:cs typeface="Lucida Sans Unicode"/>
              </a:rPr>
              <a:t>M.Kom.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2"/>
            <a:ext cx="9366885" cy="754379"/>
          </a:xfrm>
        </p:spPr>
        <p:txBody>
          <a:bodyPr>
            <a:normAutofit/>
          </a:bodyPr>
          <a:lstStyle/>
          <a:p>
            <a:pPr marL="565785" indent="-565785"/>
            <a:r>
              <a:rPr lang="id-ID" dirty="0"/>
              <a:t>Peran Utama Data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005840" y="1579110"/>
          <a:ext cx="7962900" cy="542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3C42F7-10A8-4EC2-9974-A5A52E53C2F9}"/>
              </a:ext>
            </a:extLst>
          </p:cNvPr>
          <p:cNvSpPr txBox="1"/>
          <p:nvPr/>
        </p:nvSpPr>
        <p:spPr>
          <a:xfrm>
            <a:off x="3582151" y="4808220"/>
            <a:ext cx="2694648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640" i="1" dirty="0"/>
              <a:t>Data Mining </a:t>
            </a:r>
            <a:r>
              <a:rPr lang="id-ID" sz="2640" i="1" dirty="0" err="1"/>
              <a:t>Roles</a:t>
            </a:r>
            <a:endParaRPr lang="id-ID" sz="2640" i="1" dirty="0"/>
          </a:p>
          <a:p>
            <a:r>
              <a:rPr lang="id-ID" sz="1980" i="1" dirty="0"/>
              <a:t>(</a:t>
            </a:r>
            <a:r>
              <a:rPr lang="id-ID" sz="1980" i="1" dirty="0" err="1"/>
              <a:t>Larose</a:t>
            </a:r>
            <a:r>
              <a:rPr lang="id-ID" sz="1980" i="1" dirty="0"/>
              <a:t>, 2005)</a:t>
            </a:r>
            <a:endParaRPr lang="en-US" sz="4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7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0"/>
            <a:ext cx="9366885" cy="805527"/>
          </a:xfrm>
        </p:spPr>
        <p:txBody>
          <a:bodyPr>
            <a:noAutofit/>
          </a:bodyPr>
          <a:lstStyle/>
          <a:p>
            <a:r>
              <a:rPr lang="en-US" dirty="0"/>
              <a:t>1. </a:t>
            </a:r>
            <a:r>
              <a:rPr lang="id-ID" dirty="0"/>
              <a:t>Estimasi Waktu Pengiriman </a:t>
            </a:r>
            <a:r>
              <a:rPr lang="id-ID" dirty="0" err="1"/>
              <a:t>Pizza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1461" y="1455420"/>
          <a:ext cx="8884922" cy="32644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6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7924">
                <a:tc>
                  <a:txBody>
                    <a:bodyPr/>
                    <a:lstStyle/>
                    <a:p>
                      <a:r>
                        <a:rPr lang="id-ID" sz="1800" dirty="0"/>
                        <a:t>Customer</a:t>
                      </a:r>
                      <a:endParaRPr lang="en-US" sz="18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Jumlah</a:t>
                      </a:r>
                      <a:r>
                        <a:rPr lang="id-ID" sz="1800" baseline="0" dirty="0"/>
                        <a:t> Pesanan (P)</a:t>
                      </a:r>
                      <a:endParaRPr lang="en-US" sz="18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Jumlah </a:t>
                      </a:r>
                      <a:r>
                        <a:rPr lang="en-US" sz="1800" dirty="0"/>
                        <a:t>Traffic</a:t>
                      </a:r>
                      <a:r>
                        <a:rPr lang="en-US" sz="1800" baseline="0" dirty="0"/>
                        <a:t> Light </a:t>
                      </a:r>
                      <a:r>
                        <a:rPr lang="id-ID" sz="1800" dirty="0"/>
                        <a:t>(</a:t>
                      </a:r>
                      <a:r>
                        <a:rPr lang="en-US" sz="1800" dirty="0"/>
                        <a:t>TL</a:t>
                      </a:r>
                      <a:r>
                        <a:rPr lang="id-ID" sz="1800" dirty="0"/>
                        <a:t>)</a:t>
                      </a:r>
                      <a:endParaRPr lang="en-US" sz="18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Jarak (J)</a:t>
                      </a:r>
                      <a:endParaRPr lang="en-US" sz="18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Waktu</a:t>
                      </a:r>
                      <a:r>
                        <a:rPr lang="en-US" sz="1800" dirty="0"/>
                        <a:t> </a:t>
                      </a:r>
                      <a:r>
                        <a:rPr lang="id-ID" sz="1800" dirty="0"/>
                        <a:t>Tempuh (T)</a:t>
                      </a:r>
                      <a:endParaRPr lang="en-US" sz="1800" dirty="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r>
                        <a:rPr lang="id-ID" sz="2200" dirty="0"/>
                        <a:t>1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3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3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3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16</a:t>
                      </a:r>
                      <a:endParaRPr lang="en-US" sz="220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r>
                        <a:rPr lang="id-ID" sz="2200"/>
                        <a:t>2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1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7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4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20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r>
                        <a:rPr lang="id-ID" sz="2200"/>
                        <a:t>3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2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4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6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18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r>
                        <a:rPr lang="id-ID" sz="2200"/>
                        <a:t>4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4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6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8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36</a:t>
                      </a:r>
                      <a:endParaRPr lang="en-US" sz="220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r>
                        <a:rPr lang="id-ID" sz="2200"/>
                        <a:t>...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r>
                        <a:rPr lang="id-ID" sz="2200" dirty="0"/>
                        <a:t>1000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2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/>
                        <a:t>4</a:t>
                      </a:r>
                      <a:endParaRPr lang="en-US" sz="220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2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id-ID" sz="2200" dirty="0"/>
                        <a:t>12</a:t>
                      </a:r>
                      <a:endParaRPr lang="en-US" sz="2200" dirty="0"/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598" y="6215941"/>
            <a:ext cx="685213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080" dirty="0"/>
              <a:t>Waktu Tempuh (T) = 0.48P + 0.23</a:t>
            </a:r>
            <a:r>
              <a:rPr lang="en-US" sz="3080" dirty="0"/>
              <a:t>TL</a:t>
            </a:r>
            <a:r>
              <a:rPr lang="id-ID" sz="3080" dirty="0"/>
              <a:t> + 0.5J</a:t>
            </a:r>
            <a:endParaRPr lang="en-US" sz="308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19100" y="6228709"/>
            <a:ext cx="8046720" cy="56874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100584" tIns="100584" rIns="100584" bIns="1005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584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</a:pPr>
            <a:endParaRPr lang="en-US" sz="2640"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5266" y="6651604"/>
            <a:ext cx="202459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 err="1">
                <a:solidFill>
                  <a:srgbClr val="FF9933"/>
                </a:solidFill>
              </a:rPr>
              <a:t>Pengetahuan</a:t>
            </a:r>
            <a:endParaRPr lang="en-US" sz="2640" b="1" dirty="0">
              <a:solidFill>
                <a:srgbClr val="FF9933"/>
              </a:solidFill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 bwMode="auto">
          <a:xfrm>
            <a:off x="2933700" y="4387078"/>
            <a:ext cx="0" cy="1929902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017520" y="4783926"/>
            <a:ext cx="3849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solidFill>
                  <a:srgbClr val="C00000"/>
                </a:solidFill>
              </a:rPr>
              <a:t>Pembelajaran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dengan</a:t>
            </a:r>
            <a:endParaRPr lang="en-US" sz="2200" dirty="0">
              <a:solidFill>
                <a:srgbClr val="C00000"/>
              </a:solidFill>
            </a:endParaRPr>
          </a:p>
          <a:p>
            <a:pPr algn="l"/>
            <a:r>
              <a:rPr lang="en-US" sz="2200" dirty="0" err="1">
                <a:solidFill>
                  <a:srgbClr val="C00000"/>
                </a:solidFill>
              </a:rPr>
              <a:t>Metode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Estimasi</a:t>
            </a:r>
            <a:r>
              <a:rPr lang="en-US" sz="2200" dirty="0">
                <a:solidFill>
                  <a:srgbClr val="C00000"/>
                </a:solidFill>
              </a:rPr>
              <a:t> (</a:t>
            </a:r>
            <a:r>
              <a:rPr lang="en-US" sz="2200" i="1" dirty="0" err="1">
                <a:solidFill>
                  <a:srgbClr val="C00000"/>
                </a:solidFill>
              </a:rPr>
              <a:t>Regresi</a:t>
            </a:r>
            <a:r>
              <a:rPr lang="en-US" sz="2200" i="1" dirty="0">
                <a:solidFill>
                  <a:srgbClr val="C00000"/>
                </a:solidFill>
              </a:rPr>
              <a:t> Linier</a:t>
            </a:r>
            <a:r>
              <a:rPr lang="en-US" sz="2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34527" y="929963"/>
            <a:ext cx="1264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2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Label</a:t>
            </a:r>
            <a:endParaRPr lang="en-US" sz="22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7747129" y="1171783"/>
            <a:ext cx="1230280" cy="249215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8265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14" grpId="0"/>
      <p:bldP spid="1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A3738-15E8-49AE-AE2C-68B381EA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960120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0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E2853-6321-421B-84ED-AFBF87BF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2" y="402430"/>
            <a:ext cx="9457038" cy="71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5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E772E-CBBC-464B-8C3C-C937422A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4800"/>
            <a:ext cx="10058400" cy="75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519BC-997B-4F0F-9CEC-2A19C3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9677400" cy="73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2"/>
            <a:ext cx="9366885" cy="759628"/>
          </a:xfrm>
        </p:spPr>
        <p:txBody>
          <a:bodyPr>
            <a:normAutofit/>
          </a:bodyPr>
          <a:lstStyle/>
          <a:p>
            <a:r>
              <a:rPr lang="en-US" dirty="0"/>
              <a:t>4. </a:t>
            </a:r>
            <a:r>
              <a:rPr lang="id-ID" dirty="0"/>
              <a:t>Klastering Bunga Iris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8201" y="1521643"/>
            <a:ext cx="7371004" cy="3948585"/>
            <a:chOff x="766687" y="1134777"/>
            <a:chExt cx="4838702" cy="259902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25063" r="80565" b="48144"/>
            <a:stretch/>
          </p:blipFill>
          <p:spPr bwMode="auto">
            <a:xfrm>
              <a:off x="766687" y="1134777"/>
              <a:ext cx="1638301" cy="2599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4" t="25063" r="57016" b="48144"/>
            <a:stretch/>
          </p:blipFill>
          <p:spPr bwMode="auto">
            <a:xfrm>
              <a:off x="2328788" y="1134777"/>
              <a:ext cx="3276601" cy="259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" name="Straight Arrow Connector 6"/>
          <p:cNvCxnSpPr/>
          <p:nvPr/>
        </p:nvCxnSpPr>
        <p:spPr bwMode="auto">
          <a:xfrm>
            <a:off x="3520440" y="5311138"/>
            <a:ext cx="0" cy="1771418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701013" y="5730241"/>
            <a:ext cx="3524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solidFill>
                  <a:srgbClr val="C00000"/>
                </a:solidFill>
              </a:rPr>
              <a:t>Pembelajaran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dengan</a:t>
            </a:r>
            <a:endParaRPr lang="en-US" sz="2200" dirty="0">
              <a:solidFill>
                <a:srgbClr val="C00000"/>
              </a:solidFill>
            </a:endParaRPr>
          </a:p>
          <a:p>
            <a:pPr algn="l"/>
            <a:r>
              <a:rPr lang="en-US" sz="2200" dirty="0" err="1">
                <a:solidFill>
                  <a:srgbClr val="C00000"/>
                </a:solidFill>
              </a:rPr>
              <a:t>Metode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Klastering</a:t>
            </a:r>
            <a:r>
              <a:rPr lang="en-US" sz="2200" dirty="0">
                <a:solidFill>
                  <a:srgbClr val="C00000"/>
                </a:solidFill>
              </a:rPr>
              <a:t> (</a:t>
            </a:r>
            <a:r>
              <a:rPr lang="en-US" sz="2200" i="1" dirty="0">
                <a:solidFill>
                  <a:srgbClr val="C00000"/>
                </a:solidFill>
              </a:rPr>
              <a:t>K-Means</a:t>
            </a:r>
            <a:r>
              <a:rPr lang="en-US" sz="2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1845" y="1061546"/>
            <a:ext cx="2828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Dataset </a:t>
            </a:r>
            <a:r>
              <a:rPr lang="en-US" sz="22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Tanpa</a:t>
            </a:r>
            <a:r>
              <a:rPr lang="en-US" sz="22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id-ID" sz="22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Label</a:t>
            </a:r>
            <a:endParaRPr lang="en-US" sz="22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77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693" y="281940"/>
            <a:ext cx="9585167" cy="712470"/>
          </a:xfrm>
        </p:spPr>
        <p:txBody>
          <a:bodyPr>
            <a:noAutofit/>
          </a:bodyPr>
          <a:lstStyle/>
          <a:p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id-ID" dirty="0"/>
              <a:t>(Model) Berupa</a:t>
            </a:r>
            <a:r>
              <a:rPr lang="en-US" dirty="0"/>
              <a:t> </a:t>
            </a:r>
            <a:r>
              <a:rPr lang="en-US" dirty="0" err="1"/>
              <a:t>Klaster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7" t="22143" r="38131" b="23760"/>
          <a:stretch/>
        </p:blipFill>
        <p:spPr bwMode="auto">
          <a:xfrm>
            <a:off x="1383030" y="824729"/>
            <a:ext cx="7292340" cy="597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5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2202" r="2837" b="3066"/>
          <a:stretch/>
        </p:blipFill>
        <p:spPr>
          <a:xfrm>
            <a:off x="691515" y="2125980"/>
            <a:ext cx="8675370" cy="369347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Klastering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46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4260"/>
            <a:ext cx="10043158" cy="586867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Klastering Sentimen Warga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1"/>
            <a:ext cx="9366885" cy="757829"/>
          </a:xfrm>
        </p:spPr>
        <p:txBody>
          <a:bodyPr>
            <a:normAutofit/>
          </a:bodyPr>
          <a:lstStyle/>
          <a:p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Memproduksi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32" y="1407432"/>
            <a:ext cx="5763149" cy="5657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Manusia</a:t>
            </a:r>
            <a:r>
              <a:rPr lang="en-US" dirty="0"/>
              <a:t> </a:t>
            </a:r>
            <a:r>
              <a:rPr lang="id-ID" dirty="0"/>
              <a:t>memproduksi </a:t>
            </a:r>
            <a:r>
              <a:rPr lang="en-US" dirty="0" err="1"/>
              <a:t>beragam</a:t>
            </a:r>
            <a:r>
              <a:rPr lang="en-US" dirty="0"/>
              <a:t> </a:t>
            </a:r>
            <a:r>
              <a:rPr lang="id-ID" dirty="0"/>
              <a:t>data yang </a:t>
            </a:r>
            <a:r>
              <a:rPr lang="en-US" dirty="0" err="1">
                <a:solidFill>
                  <a:srgbClr val="C00000"/>
                </a:solidFill>
              </a:rPr>
              <a:t>jumlah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ukurannya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>
                <a:solidFill>
                  <a:srgbClr val="C00000"/>
                </a:solidFill>
              </a:rPr>
              <a:t>sangat besar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990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Astronomi</a:t>
            </a:r>
            <a:endParaRPr lang="en-US" dirty="0"/>
          </a:p>
          <a:p>
            <a:pPr lvl="1"/>
            <a:r>
              <a:rPr lang="id-ID" dirty="0"/>
              <a:t>Bisnis</a:t>
            </a:r>
            <a:endParaRPr lang="en-US" dirty="0"/>
          </a:p>
          <a:p>
            <a:pPr lvl="1"/>
            <a:r>
              <a:rPr lang="id-ID" dirty="0"/>
              <a:t>Kedokteran</a:t>
            </a:r>
            <a:endParaRPr lang="en-US" dirty="0"/>
          </a:p>
          <a:p>
            <a:pPr lvl="1"/>
            <a:r>
              <a:rPr lang="id-ID" dirty="0"/>
              <a:t>Ekonomi</a:t>
            </a:r>
            <a:endParaRPr lang="en-US" dirty="0"/>
          </a:p>
          <a:p>
            <a:pPr lvl="1"/>
            <a:r>
              <a:rPr lang="id-ID" dirty="0"/>
              <a:t>Olahraga</a:t>
            </a:r>
            <a:endParaRPr lang="en-US" dirty="0"/>
          </a:p>
          <a:p>
            <a:pPr lvl="1"/>
            <a:r>
              <a:rPr lang="en-US" dirty="0" err="1"/>
              <a:t>Cuaca</a:t>
            </a:r>
            <a:endParaRPr lang="en-US" dirty="0"/>
          </a:p>
          <a:p>
            <a:pPr lvl="1"/>
            <a:r>
              <a:rPr lang="en-US" dirty="0"/>
              <a:t>Financial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1" y="1407431"/>
            <a:ext cx="3484204" cy="2322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28" y="2817967"/>
            <a:ext cx="3834291" cy="2361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24" y="4053840"/>
            <a:ext cx="2912221" cy="2679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24" y="4634791"/>
            <a:ext cx="3687398" cy="268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43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0"/>
            <a:ext cx="9366885" cy="799444"/>
          </a:xfrm>
        </p:spPr>
        <p:txBody>
          <a:bodyPr>
            <a:normAutofit/>
          </a:bodyPr>
          <a:lstStyle/>
          <a:p>
            <a:r>
              <a:rPr lang="en-US" dirty="0"/>
              <a:t>5.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Asosiasi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933700" y="5387382"/>
            <a:ext cx="0" cy="1771418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950761" y="5653026"/>
            <a:ext cx="3519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solidFill>
                  <a:srgbClr val="C00000"/>
                </a:solidFill>
              </a:rPr>
              <a:t>Pembelajaran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dengan</a:t>
            </a:r>
            <a:endParaRPr lang="en-US" sz="2200" dirty="0">
              <a:solidFill>
                <a:srgbClr val="C00000"/>
              </a:solidFill>
            </a:endParaRPr>
          </a:p>
          <a:p>
            <a:pPr algn="l"/>
            <a:r>
              <a:rPr lang="en-US" sz="2200" dirty="0" err="1">
                <a:solidFill>
                  <a:srgbClr val="C00000"/>
                </a:solidFill>
              </a:rPr>
              <a:t>Metode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Asosiasi</a:t>
            </a:r>
            <a:r>
              <a:rPr lang="en-US" sz="2200" dirty="0">
                <a:solidFill>
                  <a:srgbClr val="C00000"/>
                </a:solidFill>
              </a:rPr>
              <a:t> (</a:t>
            </a:r>
            <a:r>
              <a:rPr lang="en-US" sz="2200" i="1" dirty="0">
                <a:solidFill>
                  <a:srgbClr val="C00000"/>
                </a:solidFill>
              </a:rPr>
              <a:t>FP-Growth</a:t>
            </a:r>
            <a:r>
              <a:rPr lang="en-US" sz="2200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832" t="11481" r="51250" b="55926"/>
          <a:stretch/>
        </p:blipFill>
        <p:spPr>
          <a:xfrm>
            <a:off x="586741" y="1426731"/>
            <a:ext cx="9084945" cy="3880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6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383660"/>
            <a:ext cx="9366885" cy="754379"/>
          </a:xfrm>
        </p:spPr>
        <p:txBody>
          <a:bodyPr>
            <a:normAutofit/>
          </a:bodyPr>
          <a:lstStyle/>
          <a:p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Asosiasi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391" y="3832350"/>
            <a:ext cx="7849616" cy="276999"/>
          </a:xfrm>
        </p:spPr>
        <p:txBody>
          <a:bodyPr>
            <a:normAutofit fontScale="70000" lnSpcReduction="20000"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583" t="21111" r="17084" b="11481"/>
          <a:stretch/>
        </p:blipFill>
        <p:spPr>
          <a:xfrm>
            <a:off x="0" y="1203959"/>
            <a:ext cx="10079676" cy="6034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833" t="12222" r="71250" b="16667"/>
          <a:stretch/>
        </p:blipFill>
        <p:spPr>
          <a:xfrm>
            <a:off x="6645015" y="2796540"/>
            <a:ext cx="3485516" cy="6083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98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38403-59B7-489C-A9EF-286148AD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8" y="152400"/>
            <a:ext cx="9549983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39" y="772668"/>
            <a:ext cx="59435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280" y="790955"/>
            <a:ext cx="59435" cy="347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9423" y="790955"/>
            <a:ext cx="210312" cy="347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8796" y="790955"/>
            <a:ext cx="288036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1296" y="790955"/>
            <a:ext cx="59436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4348" y="877824"/>
            <a:ext cx="146304" cy="260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07991" y="772668"/>
            <a:ext cx="228600" cy="3749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877824"/>
            <a:ext cx="356615" cy="2606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7367" y="877824"/>
            <a:ext cx="214883" cy="2606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4064" y="877824"/>
            <a:ext cx="214883" cy="2606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34455" y="877824"/>
            <a:ext cx="214883" cy="2606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6372" y="772668"/>
            <a:ext cx="489204" cy="3749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0883" y="877824"/>
            <a:ext cx="214884" cy="269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25596" y="836675"/>
            <a:ext cx="416051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00600" y="877824"/>
            <a:ext cx="210312" cy="269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02552" y="836675"/>
            <a:ext cx="672083" cy="3108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0511" y="882396"/>
            <a:ext cx="214884" cy="265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50991" y="877824"/>
            <a:ext cx="233172" cy="269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58384" y="877824"/>
            <a:ext cx="237744" cy="3566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7280" y="1357883"/>
            <a:ext cx="324612" cy="3474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04188" y="1357883"/>
            <a:ext cx="59435" cy="3474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33955" y="1357883"/>
            <a:ext cx="54864" cy="3474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41348" y="1440180"/>
            <a:ext cx="210312" cy="265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1116" y="1440180"/>
            <a:ext cx="210312" cy="2651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45435" y="1440180"/>
            <a:ext cx="233172" cy="3611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200" y="3886200"/>
            <a:ext cx="9143999" cy="34289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3355" y="6396228"/>
            <a:ext cx="3649345" cy="919480"/>
          </a:xfrm>
          <a:custGeom>
            <a:avLst/>
            <a:gdLst/>
            <a:ahLst/>
            <a:cxnLst/>
            <a:rect l="l" t="t" r="r" b="b"/>
            <a:pathLst>
              <a:path w="3649345" h="919479">
                <a:moveTo>
                  <a:pt x="3648768" y="918971"/>
                </a:moveTo>
                <a:lnTo>
                  <a:pt x="0" y="0"/>
                </a:lnTo>
                <a:lnTo>
                  <a:pt x="7620" y="7620"/>
                </a:lnTo>
                <a:lnTo>
                  <a:pt x="2866085" y="918971"/>
                </a:lnTo>
                <a:lnTo>
                  <a:pt x="3648768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" y="6249923"/>
            <a:ext cx="3342132" cy="10652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" y="6243319"/>
            <a:ext cx="3366515" cy="10718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4391" y="1870353"/>
            <a:ext cx="3679825" cy="33172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r>
              <a:rPr sz="2800" i="1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science</a:t>
            </a:r>
            <a:endParaRPr sz="2800">
              <a:latin typeface="Lucida Sans Unicode"/>
              <a:cs typeface="Lucida Sans Unicode"/>
            </a:endParaRPr>
          </a:p>
          <a:p>
            <a:pPr marL="268605" marR="294640" indent="-25654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800" i="1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performance  computing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sz="2800" i="1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Statistics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389" y="1921255"/>
            <a:ext cx="3580765" cy="4068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619125" indent="-25654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Artificial Neural  networks</a:t>
            </a:r>
            <a:endParaRPr sz="2800">
              <a:latin typeface="Lucida Sans Unicode"/>
              <a:cs typeface="Lucida Sans Unicode"/>
            </a:endParaRPr>
          </a:p>
          <a:p>
            <a:pPr marL="268605" marR="1005205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Ma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he</a:t>
            </a:r>
            <a:r>
              <a:rPr sz="2800" i="1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tic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al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modeling</a:t>
            </a:r>
            <a:endParaRPr sz="2800">
              <a:latin typeface="Lucida Sans Unicode"/>
              <a:cs typeface="Lucida Sans Unicode"/>
            </a:endParaRPr>
          </a:p>
          <a:p>
            <a:pPr marL="268605" marR="1285240" indent="-25654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nf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800" i="1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tio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retrieval</a:t>
            </a:r>
            <a:endParaRPr sz="2800">
              <a:latin typeface="Lucida Sans Unicode"/>
              <a:cs typeface="Lucida Sans Unicode"/>
            </a:endParaRPr>
          </a:p>
          <a:p>
            <a:pPr marL="268605" marR="128524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nf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800" i="1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i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tio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extraction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900" spc="-685" dirty="0">
                <a:solidFill>
                  <a:srgbClr val="2CA2BF"/>
                </a:solidFill>
                <a:latin typeface="Wingdings 3"/>
                <a:cs typeface="Wingdings 3"/>
              </a:rPr>
              <a:t></a:t>
            </a:r>
            <a:r>
              <a:rPr sz="1900" spc="-685" dirty="0">
                <a:solidFill>
                  <a:srgbClr val="2CA2BF"/>
                </a:solidFill>
                <a:latin typeface="Times New Roman"/>
                <a:cs typeface="Times New Roman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</a:t>
            </a:r>
            <a:r>
              <a:rPr sz="2800" i="1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recognition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5400" y="2133600"/>
            <a:ext cx="7543799" cy="1752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3886200"/>
            <a:ext cx="9143999" cy="342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3355" y="6396228"/>
            <a:ext cx="3649345" cy="919480"/>
          </a:xfrm>
          <a:custGeom>
            <a:avLst/>
            <a:gdLst/>
            <a:ahLst/>
            <a:cxnLst/>
            <a:rect l="l" t="t" r="r" b="b"/>
            <a:pathLst>
              <a:path w="3649345" h="919479">
                <a:moveTo>
                  <a:pt x="3648768" y="918971"/>
                </a:moveTo>
                <a:lnTo>
                  <a:pt x="0" y="0"/>
                </a:lnTo>
                <a:lnTo>
                  <a:pt x="7620" y="7620"/>
                </a:lnTo>
                <a:lnTo>
                  <a:pt x="2866085" y="918971"/>
                </a:lnTo>
                <a:lnTo>
                  <a:pt x="3648768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6249923"/>
            <a:ext cx="3342132" cy="1065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6243319"/>
            <a:ext cx="3366515" cy="10718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5400" y="3886200"/>
            <a:ext cx="7543799" cy="2743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E68D1-449A-45FF-B019-E4CBDAF6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57200"/>
            <a:ext cx="9906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2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90E77-9B88-4ECB-854B-0E94EEF4C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0058400" cy="65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080F-FAEE-4125-AC43-4BA212AD5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317" y="533400"/>
            <a:ext cx="8549640" cy="830997"/>
          </a:xfrm>
        </p:spPr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86F19-A28C-4E5A-9682-1849844D735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6306" y="1676400"/>
            <a:ext cx="8975157" cy="4884003"/>
          </a:xfrm>
        </p:spPr>
        <p:txBody>
          <a:bodyPr/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Jiawei Han and Micheline </a:t>
            </a:r>
            <a:r>
              <a:rPr lang="en-US" sz="2000" dirty="0" err="1"/>
              <a:t>Kamber</a:t>
            </a:r>
            <a:r>
              <a:rPr lang="en-US" sz="2000" dirty="0"/>
              <a:t>, </a:t>
            </a:r>
            <a:r>
              <a:rPr lang="en-US" sz="2000" i="1" dirty="0"/>
              <a:t>Data Mining: Concepts and Techniques</a:t>
            </a:r>
            <a:r>
              <a:rPr lang="en-US" sz="2000" dirty="0"/>
              <a:t> Third Edition, Elsevier, 2012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Ian H. Witten, Frank </a:t>
            </a:r>
            <a:r>
              <a:rPr lang="en-US" sz="2000" dirty="0" err="1"/>
              <a:t>Eibe</a:t>
            </a:r>
            <a:r>
              <a:rPr lang="en-US" sz="2000" dirty="0"/>
              <a:t>, Mark A. Hall, </a:t>
            </a:r>
            <a:r>
              <a:rPr lang="en-US" sz="2000" i="1" dirty="0"/>
              <a:t>Data mining: Practical Machine Learning Tools and Techniques</a:t>
            </a:r>
            <a:r>
              <a:rPr lang="en-US" sz="2000" dirty="0"/>
              <a:t> 3rd Edition, Elsevier, 2011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Markus Hofmann and Ralf </a:t>
            </a:r>
            <a:r>
              <a:rPr lang="en-US" sz="2000" dirty="0" err="1"/>
              <a:t>Klinkenberg</a:t>
            </a:r>
            <a:r>
              <a:rPr lang="en-US" sz="2000" dirty="0"/>
              <a:t>, </a:t>
            </a:r>
            <a:r>
              <a:rPr lang="en-US" sz="2000" i="1" dirty="0"/>
              <a:t>RapidMiner: Data Mining Use Cases and Business Analytics Applications</a:t>
            </a:r>
            <a:r>
              <a:rPr lang="en-US" sz="2000" dirty="0"/>
              <a:t>, CRC Press Taylor &amp; Francis Group, 2014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Daniel T. Larose, </a:t>
            </a:r>
            <a:r>
              <a:rPr lang="en-US" sz="2000" i="1" dirty="0"/>
              <a:t>Discovering Knowledge in Data: an Introduction to Data Mining</a:t>
            </a:r>
            <a:r>
              <a:rPr lang="en-US" sz="2000" dirty="0"/>
              <a:t>, John Wiley &amp; Sons, 2005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 err="1"/>
              <a:t>Ethem</a:t>
            </a:r>
            <a:r>
              <a:rPr lang="en-US" sz="2000" dirty="0"/>
              <a:t> </a:t>
            </a:r>
            <a:r>
              <a:rPr lang="en-US" sz="2000" dirty="0" err="1"/>
              <a:t>Alpaydin</a:t>
            </a:r>
            <a:r>
              <a:rPr lang="en-US" sz="2000" dirty="0"/>
              <a:t>, I</a:t>
            </a:r>
            <a:r>
              <a:rPr lang="en-US" sz="2000" i="1" dirty="0"/>
              <a:t>ntroduction to Machine Learning</a:t>
            </a:r>
            <a:r>
              <a:rPr lang="en-US" sz="2000" dirty="0"/>
              <a:t>, 3rd ed., MIT Press, 2014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Florin </a:t>
            </a:r>
            <a:r>
              <a:rPr lang="en-US" sz="2000" dirty="0" err="1"/>
              <a:t>Gorunescu</a:t>
            </a:r>
            <a:r>
              <a:rPr lang="en-US" sz="2000" dirty="0"/>
              <a:t>, </a:t>
            </a:r>
            <a:r>
              <a:rPr lang="en-US" sz="2000" i="1" dirty="0"/>
              <a:t>Data Mining: Concepts, Models and Techniques</a:t>
            </a:r>
            <a:r>
              <a:rPr lang="en-US" sz="2000" dirty="0"/>
              <a:t>, Springer, 2011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Oded </a:t>
            </a:r>
            <a:r>
              <a:rPr lang="en-US" sz="2000" dirty="0" err="1"/>
              <a:t>Maimon</a:t>
            </a:r>
            <a:r>
              <a:rPr lang="en-US" sz="2000" dirty="0"/>
              <a:t> and </a:t>
            </a:r>
            <a:r>
              <a:rPr lang="en-US" sz="2000" dirty="0" err="1"/>
              <a:t>Lior</a:t>
            </a:r>
            <a:r>
              <a:rPr lang="en-US" sz="2000" dirty="0"/>
              <a:t> </a:t>
            </a:r>
            <a:r>
              <a:rPr lang="en-US" sz="2000" dirty="0" err="1"/>
              <a:t>Rokach</a:t>
            </a:r>
            <a:r>
              <a:rPr lang="en-US" sz="2000" dirty="0"/>
              <a:t>, </a:t>
            </a:r>
            <a:r>
              <a:rPr lang="en-US" sz="2000" i="1" dirty="0"/>
              <a:t>Data Mining and Knowledge Discovery Handbook</a:t>
            </a:r>
            <a:r>
              <a:rPr lang="en-US" sz="2000" dirty="0"/>
              <a:t> Second Edition, Springer, 2010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Warren Liao and </a:t>
            </a:r>
            <a:r>
              <a:rPr lang="en-US" sz="2000" dirty="0" err="1"/>
              <a:t>Evangelos</a:t>
            </a:r>
            <a:r>
              <a:rPr lang="en-US" sz="2000" dirty="0"/>
              <a:t> </a:t>
            </a:r>
            <a:r>
              <a:rPr lang="en-US" sz="2000" dirty="0" err="1"/>
              <a:t>Triantaphyllou</a:t>
            </a:r>
            <a:r>
              <a:rPr lang="en-US" sz="2000" dirty="0"/>
              <a:t> (eds.), </a:t>
            </a:r>
            <a:r>
              <a:rPr lang="en-US" sz="2000" i="1" dirty="0"/>
              <a:t>Recent Advances in Data Mining of Enterprise Data: Algorithms and Applications</a:t>
            </a:r>
            <a:r>
              <a:rPr lang="en-US" sz="2000" dirty="0"/>
              <a:t>, World Scientific, 2007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dirty="0"/>
              <a:t>Florin </a:t>
            </a:r>
            <a:r>
              <a:rPr lang="en-US" sz="2000" dirty="0" err="1"/>
              <a:t>Gorunescu</a:t>
            </a:r>
            <a:r>
              <a:rPr lang="en-US" sz="2000" dirty="0"/>
              <a:t>, </a:t>
            </a:r>
            <a:r>
              <a:rPr lang="en-US" sz="2000" i="1" dirty="0"/>
              <a:t>Data Mining: Concepts, Models and Techniques</a:t>
            </a:r>
            <a:r>
              <a:rPr lang="en-US" sz="2000" dirty="0"/>
              <a:t>, Springer, 2011</a:t>
            </a:r>
          </a:p>
        </p:txBody>
      </p:sp>
    </p:spTree>
    <p:extLst>
      <p:ext uri="{BB962C8B-B14F-4D97-AF65-F5344CB8AC3E}">
        <p14:creationId xmlns:p14="http://schemas.microsoft.com/office/powerpoint/2010/main" val="72206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3230" y="2503422"/>
            <a:ext cx="3528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Terima</a:t>
            </a:r>
            <a:r>
              <a:rPr spc="-65" dirty="0"/>
              <a:t> </a:t>
            </a:r>
            <a:r>
              <a:rPr spc="-20" dirty="0"/>
              <a:t>Kasih</a:t>
            </a:r>
          </a:p>
        </p:txBody>
      </p:sp>
      <p:sp>
        <p:nvSpPr>
          <p:cNvPr id="3" name="object 3"/>
          <p:cNvSpPr/>
          <p:nvPr/>
        </p:nvSpPr>
        <p:spPr>
          <a:xfrm>
            <a:off x="957072" y="6402323"/>
            <a:ext cx="4891482" cy="912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3355" y="6396228"/>
            <a:ext cx="3649345" cy="919480"/>
          </a:xfrm>
          <a:custGeom>
            <a:avLst/>
            <a:gdLst/>
            <a:ahLst/>
            <a:cxnLst/>
            <a:rect l="l" t="t" r="r" b="b"/>
            <a:pathLst>
              <a:path w="3649345" h="919479">
                <a:moveTo>
                  <a:pt x="3648768" y="918971"/>
                </a:moveTo>
                <a:lnTo>
                  <a:pt x="0" y="0"/>
                </a:lnTo>
                <a:lnTo>
                  <a:pt x="7620" y="7620"/>
                </a:lnTo>
                <a:lnTo>
                  <a:pt x="2866085" y="918971"/>
                </a:lnTo>
                <a:lnTo>
                  <a:pt x="3648768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6249923"/>
            <a:ext cx="3342132" cy="1065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6243319"/>
            <a:ext cx="3366515" cy="1071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4" y="281939"/>
            <a:ext cx="9351645" cy="697410"/>
          </a:xfrm>
        </p:spPr>
        <p:txBody>
          <a:bodyPr>
            <a:noAutofit/>
          </a:bodyPr>
          <a:lstStyle/>
          <a:p>
            <a:r>
              <a:rPr lang="en-US" dirty="0" err="1"/>
              <a:t>Pertumbuhan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080" y="1287780"/>
            <a:ext cx="5464780" cy="3504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Astronomi</a:t>
            </a:r>
            <a:endParaRPr lang="en-US" b="1" dirty="0"/>
          </a:p>
          <a:p>
            <a:r>
              <a:rPr lang="en-US" sz="2640" dirty="0">
                <a:solidFill>
                  <a:srgbClr val="C00000"/>
                </a:solidFill>
              </a:rPr>
              <a:t>Sloan Digital Sky </a:t>
            </a:r>
            <a:r>
              <a:rPr lang="en-US" sz="2640" dirty="0"/>
              <a:t>Survey</a:t>
            </a:r>
          </a:p>
          <a:p>
            <a:pPr lvl="1"/>
            <a:r>
              <a:rPr lang="en-US" sz="2200" dirty="0"/>
              <a:t>New Mexico, 2000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140TB</a:t>
            </a:r>
            <a:r>
              <a:rPr lang="en-US" sz="2200" dirty="0"/>
              <a:t> over 10 years</a:t>
            </a:r>
            <a:endParaRPr lang="en-US" sz="2640" dirty="0"/>
          </a:p>
          <a:p>
            <a:r>
              <a:rPr lang="en-US" sz="2640" dirty="0">
                <a:solidFill>
                  <a:srgbClr val="C00000"/>
                </a:solidFill>
              </a:rPr>
              <a:t>Large Synoptic </a:t>
            </a:r>
            <a:r>
              <a:rPr lang="en-US" sz="2640" dirty="0"/>
              <a:t>Survey Telescope</a:t>
            </a:r>
          </a:p>
          <a:p>
            <a:pPr lvl="1"/>
            <a:r>
              <a:rPr lang="en-US" sz="2200" dirty="0"/>
              <a:t>Chile, 2016</a:t>
            </a:r>
          </a:p>
          <a:p>
            <a:pPr lvl="1"/>
            <a:r>
              <a:rPr lang="en-US" sz="2200" dirty="0"/>
              <a:t>Will acquire </a:t>
            </a:r>
            <a:r>
              <a:rPr lang="en-US" sz="2200" dirty="0">
                <a:solidFill>
                  <a:srgbClr val="0070C0"/>
                </a:solidFill>
              </a:rPr>
              <a:t>140TB every five days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515" y="4892040"/>
            <a:ext cx="8649940" cy="2346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Biologi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Kedokteran</a:t>
            </a:r>
            <a:endParaRPr lang="en-US" b="1" dirty="0"/>
          </a:p>
          <a:p>
            <a:r>
              <a:rPr lang="en-US" sz="2640" dirty="0"/>
              <a:t>European Bioinformatics Institute (</a:t>
            </a:r>
            <a:r>
              <a:rPr lang="en-US" sz="2640" dirty="0">
                <a:solidFill>
                  <a:srgbClr val="C00000"/>
                </a:solidFill>
              </a:rPr>
              <a:t>EBI</a:t>
            </a:r>
            <a:r>
              <a:rPr lang="en-US" sz="2640" dirty="0"/>
              <a:t>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20PB of data </a:t>
            </a:r>
            <a:r>
              <a:rPr lang="en-US" sz="2200" dirty="0"/>
              <a:t>(genomic data doubles in size each year)</a:t>
            </a:r>
          </a:p>
          <a:p>
            <a:pPr lvl="1"/>
            <a:r>
              <a:rPr lang="en-US" sz="2200" dirty="0"/>
              <a:t>A single sequenced human genome can be around </a:t>
            </a:r>
            <a:r>
              <a:rPr lang="en-US" sz="2200" dirty="0">
                <a:solidFill>
                  <a:srgbClr val="0070C0"/>
                </a:solidFill>
              </a:rPr>
              <a:t>140GB</a:t>
            </a:r>
            <a:r>
              <a:rPr lang="en-US" sz="2200" dirty="0"/>
              <a:t> in 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7208521" y="784860"/>
          <a:ext cx="2326004" cy="2844648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739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kilobyte (</a:t>
                      </a:r>
                      <a:r>
                        <a:rPr lang="en-GB" sz="2000" b="1" u="none" dirty="0" err="1">
                          <a:effectLst/>
                        </a:rPr>
                        <a:t>kB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/>
                        <a:t>10</a:t>
                      </a:r>
                      <a:r>
                        <a:rPr lang="en-GB" sz="2000" u="none" baseline="30000"/>
                        <a:t>3</a:t>
                      </a:r>
                      <a:endParaRPr lang="en-GB" sz="2000" u="none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megabyte (</a:t>
                      </a:r>
                      <a:r>
                        <a:rPr lang="en-GB" sz="2000" b="1" u="none" dirty="0">
                          <a:effectLst/>
                        </a:rPr>
                        <a:t>MB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6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gigabyte (</a:t>
                      </a:r>
                      <a:r>
                        <a:rPr lang="en-GB" sz="2000" b="1" u="none" dirty="0">
                          <a:effectLst/>
                        </a:rPr>
                        <a:t>GB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9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terabyte (</a:t>
                      </a:r>
                      <a:r>
                        <a:rPr lang="en-GB" sz="2000" b="1" u="none" dirty="0">
                          <a:effectLst/>
                        </a:rPr>
                        <a:t>TB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12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petabyte (</a:t>
                      </a:r>
                      <a:r>
                        <a:rPr lang="en-GB" sz="2000" b="1" u="none" dirty="0">
                          <a:effectLst/>
                        </a:rPr>
                        <a:t>PB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15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exabyte (</a:t>
                      </a:r>
                      <a:r>
                        <a:rPr lang="en-GB" sz="2000" b="1" u="none" dirty="0">
                          <a:effectLst/>
                        </a:rPr>
                        <a:t>EB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18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zettabyte (</a:t>
                      </a:r>
                      <a:r>
                        <a:rPr lang="en-GB" sz="2000" b="1" u="none" dirty="0">
                          <a:effectLst/>
                        </a:rPr>
                        <a:t>ZB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21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581">
                <a:tc>
                  <a:txBody>
                    <a:bodyPr/>
                    <a:lstStyle/>
                    <a:p>
                      <a:pPr algn="l"/>
                      <a:r>
                        <a:rPr lang="en-GB" sz="2000" u="none" dirty="0">
                          <a:effectLst/>
                        </a:rPr>
                        <a:t>yottabyte (</a:t>
                      </a:r>
                      <a:r>
                        <a:rPr lang="en-GB" sz="2000" b="1" u="none" dirty="0">
                          <a:effectLst/>
                        </a:rPr>
                        <a:t>YB</a:t>
                      </a:r>
                      <a:r>
                        <a:rPr lang="en-GB" sz="2000" u="none" dirty="0">
                          <a:effectLst/>
                        </a:rPr>
                        <a:t>)</a:t>
                      </a:r>
                      <a:endParaRPr lang="en-GB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431" marR="48431" marT="24215" marB="24215" anchor="ctr"/>
                </a:tc>
                <a:tc>
                  <a:txBody>
                    <a:bodyPr/>
                    <a:lstStyle/>
                    <a:p>
                      <a:r>
                        <a:rPr lang="en-GB" sz="2000" u="none" dirty="0"/>
                        <a:t>10</a:t>
                      </a:r>
                      <a:r>
                        <a:rPr lang="en-GB" sz="2000" u="none" baseline="30000" dirty="0"/>
                        <a:t>24</a:t>
                      </a:r>
                      <a:endParaRPr lang="en-GB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8431" marR="48431" marT="24215" marB="2421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39F2D2-2BF3-4C92-9DB9-04A0CF60118C}"/>
              </a:ext>
            </a:extLst>
          </p:cNvPr>
          <p:cNvSpPr/>
          <p:nvPr/>
        </p:nvSpPr>
        <p:spPr>
          <a:xfrm>
            <a:off x="0" y="30480"/>
            <a:ext cx="10058400" cy="76276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Kultur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Perilaku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AB90B692-2D9F-41AE-9257-1F078F232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4" b="14286"/>
          <a:stretch/>
        </p:blipFill>
        <p:spPr>
          <a:xfrm>
            <a:off x="586740" y="114300"/>
            <a:ext cx="8884920" cy="7606687"/>
          </a:xfrm>
        </p:spPr>
      </p:pic>
    </p:spTree>
    <p:extLst>
      <p:ext uri="{BB962C8B-B14F-4D97-AF65-F5344CB8AC3E}">
        <p14:creationId xmlns:p14="http://schemas.microsoft.com/office/powerpoint/2010/main" val="412711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2"/>
            <a:ext cx="9366885" cy="754379"/>
          </a:xfrm>
        </p:spPr>
        <p:txBody>
          <a:bodyPr>
            <a:normAutofit/>
          </a:bodyPr>
          <a:lstStyle/>
          <a:p>
            <a:r>
              <a:rPr lang="id-ID" dirty="0"/>
              <a:t>Kebanjiran Data tapi Miskin Pengetahuan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539241"/>
            <a:ext cx="8675370" cy="3604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280" dirty="0"/>
              <a:t>We are </a:t>
            </a:r>
            <a:r>
              <a:rPr lang="en-US" sz="5280" dirty="0">
                <a:solidFill>
                  <a:srgbClr val="C00000"/>
                </a:solidFill>
              </a:rPr>
              <a:t>drowning in data</a:t>
            </a:r>
            <a:r>
              <a:rPr lang="en-US" sz="5280" dirty="0"/>
              <a:t>, but </a:t>
            </a:r>
            <a:r>
              <a:rPr lang="en-US" sz="5280" dirty="0">
                <a:solidFill>
                  <a:srgbClr val="C00000"/>
                </a:solidFill>
              </a:rPr>
              <a:t>starving for knowledge</a:t>
            </a:r>
            <a:r>
              <a:rPr lang="en-US" sz="5280" dirty="0"/>
              <a:t>! </a:t>
            </a:r>
            <a:endParaRPr lang="id-ID" sz="5280" dirty="0"/>
          </a:p>
          <a:p>
            <a:pPr marL="0" indent="0" algn="ctr">
              <a:buNone/>
            </a:pPr>
            <a:endParaRPr lang="id-ID" sz="550" i="1" dirty="0"/>
          </a:p>
          <a:p>
            <a:pPr marL="0" indent="0" algn="ctr">
              <a:buNone/>
            </a:pPr>
            <a:r>
              <a:rPr lang="en-ID" sz="2200" i="1" dirty="0"/>
              <a:t>(John </a:t>
            </a:r>
            <a:r>
              <a:rPr lang="en-ID" sz="2200" i="1" dirty="0" err="1"/>
              <a:t>Naisb</a:t>
            </a:r>
            <a:r>
              <a:rPr lang="id-ID" sz="2200" i="1" dirty="0"/>
              <a:t>i</a:t>
            </a:r>
            <a:r>
              <a:rPr lang="en-ID" sz="2200" i="1" dirty="0" err="1"/>
              <a:t>tt</a:t>
            </a:r>
            <a:r>
              <a:rPr lang="en-ID" sz="2200" i="1" dirty="0"/>
              <a:t>, Megatrends, 1988)</a:t>
            </a:r>
          </a:p>
          <a:p>
            <a:pPr marL="0" indent="0" algn="ctr">
              <a:buNone/>
            </a:pPr>
            <a:endParaRPr lang="id-ID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03679-ED99-4603-8DD5-71DA62F5B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78" y="4095751"/>
            <a:ext cx="8261444" cy="3101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72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Apa itu Data Mining?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9" y="1706880"/>
            <a:ext cx="8675370" cy="48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1515" y="1371600"/>
            <a:ext cx="8675370" cy="6035040"/>
          </a:xfrm>
        </p:spPr>
        <p:txBody>
          <a:bodyPr>
            <a:normAutofit/>
          </a:bodyPr>
          <a:lstStyle/>
          <a:p>
            <a:r>
              <a:rPr lang="id-ID" dirty="0"/>
              <a:t>Disiplin ilmu yang mempelajari </a:t>
            </a:r>
            <a:r>
              <a:rPr lang="id-ID" dirty="0">
                <a:solidFill>
                  <a:srgbClr val="C00000"/>
                </a:solidFill>
              </a:rPr>
              <a:t>metode </a:t>
            </a:r>
            <a:r>
              <a:rPr lang="id-ID" dirty="0"/>
              <a:t>untuk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mengekstrak</a:t>
            </a:r>
            <a:r>
              <a:rPr lang="id-ID" dirty="0">
                <a:solidFill>
                  <a:srgbClr val="C00000"/>
                </a:solidFill>
              </a:rPr>
              <a:t> pengetahuan</a:t>
            </a:r>
            <a:r>
              <a:rPr lang="id-ID" dirty="0"/>
              <a:t> atau </a:t>
            </a:r>
            <a:r>
              <a:rPr lang="id-ID" dirty="0">
                <a:solidFill>
                  <a:srgbClr val="C00000"/>
                </a:solidFill>
              </a:rPr>
              <a:t>menemukan pola</a:t>
            </a:r>
            <a:r>
              <a:rPr lang="id-ID" dirty="0"/>
              <a:t> dari </a:t>
            </a:r>
            <a:r>
              <a:rPr lang="id-ID" dirty="0" err="1"/>
              <a:t>suatu</a:t>
            </a:r>
            <a:r>
              <a:rPr lang="id-ID" dirty="0"/>
              <a:t> data</a:t>
            </a:r>
            <a:r>
              <a:rPr lang="en-US" dirty="0"/>
              <a:t> yang </a:t>
            </a:r>
            <a:r>
              <a:rPr lang="en-US" dirty="0" err="1"/>
              <a:t>besar</a:t>
            </a:r>
            <a:endParaRPr lang="en-US" dirty="0"/>
          </a:p>
          <a:p>
            <a:endParaRPr lang="en-US" sz="1430" dirty="0"/>
          </a:p>
          <a:p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pengetahuan</a:t>
            </a:r>
            <a:r>
              <a:rPr lang="en-US" dirty="0"/>
              <a:t>:</a:t>
            </a:r>
            <a:endParaRPr lang="id-ID" dirty="0"/>
          </a:p>
          <a:p>
            <a:pPr marL="1011078" lvl="1" indent="-50292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: </a:t>
            </a:r>
            <a:r>
              <a:rPr lang="id-ID" dirty="0">
                <a:solidFill>
                  <a:srgbClr val="0070C0"/>
                </a:solidFill>
              </a:rPr>
              <a:t>fakta yang terekam </a:t>
            </a:r>
            <a:r>
              <a:rPr lang="id-ID" dirty="0"/>
              <a:t>dan tidak membawa arti</a:t>
            </a:r>
          </a:p>
          <a:p>
            <a:pPr marL="1011078" lvl="1" indent="-50292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Pengetahuan</a:t>
            </a:r>
            <a:r>
              <a:rPr lang="en-US" dirty="0"/>
              <a:t>: </a:t>
            </a:r>
            <a:r>
              <a:rPr lang="id-ID" dirty="0">
                <a:solidFill>
                  <a:srgbClr val="0070C0"/>
                </a:solidFill>
              </a:rPr>
              <a:t>pola</a:t>
            </a:r>
            <a:r>
              <a:rPr lang="id-ID" dirty="0"/>
              <a:t>, </a:t>
            </a:r>
            <a:r>
              <a:rPr lang="en-US" dirty="0" err="1">
                <a:solidFill>
                  <a:srgbClr val="0070C0"/>
                </a:solidFill>
              </a:rPr>
              <a:t>rumus</a:t>
            </a:r>
            <a:r>
              <a:rPr lang="en-US" dirty="0"/>
              <a:t>, </a:t>
            </a:r>
            <a:r>
              <a:rPr lang="id-ID" dirty="0"/>
              <a:t>aturan atau model yang muncul dari data</a:t>
            </a:r>
          </a:p>
          <a:p>
            <a:endParaRPr lang="en-US" sz="1650" dirty="0"/>
          </a:p>
          <a:p>
            <a:r>
              <a:rPr lang="en-US" dirty="0"/>
              <a:t>Nama lain data mining:</a:t>
            </a:r>
          </a:p>
          <a:p>
            <a:pPr lvl="1"/>
            <a:r>
              <a:rPr lang="id-ID" dirty="0" err="1">
                <a:solidFill>
                  <a:srgbClr val="C00000"/>
                </a:solidFill>
              </a:rPr>
              <a:t>Knowledge</a:t>
            </a:r>
            <a:r>
              <a:rPr lang="id-ID" dirty="0">
                <a:solidFill>
                  <a:srgbClr val="C00000"/>
                </a:solidFill>
              </a:rPr>
              <a:t> Discovery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Database</a:t>
            </a:r>
            <a:r>
              <a:rPr lang="id-ID" dirty="0">
                <a:solidFill>
                  <a:srgbClr val="C00000"/>
                </a:solidFill>
              </a:rPr>
              <a:t> (KDD)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ym typeface="Wingdings" pitchFamily="2" charset="2"/>
              </a:rPr>
              <a:t>Knowledge extraction</a:t>
            </a:r>
          </a:p>
          <a:p>
            <a:pPr lvl="1"/>
            <a:r>
              <a:rPr lang="en-US" dirty="0">
                <a:sym typeface="Wingdings" pitchFamily="2" charset="2"/>
              </a:rPr>
              <a:t>Pattern analysis</a:t>
            </a:r>
          </a:p>
          <a:p>
            <a:pPr lvl="1"/>
            <a:r>
              <a:rPr lang="en-US" dirty="0">
                <a:sym typeface="Wingdings" pitchFamily="2" charset="2"/>
              </a:rPr>
              <a:t>Information harvesting</a:t>
            </a:r>
          </a:p>
          <a:p>
            <a:pPr lvl="1"/>
            <a:r>
              <a:rPr lang="en-US" dirty="0">
                <a:sym typeface="Wingdings" pitchFamily="2" charset="2"/>
              </a:rPr>
              <a:t>Business intelligence</a:t>
            </a:r>
            <a:endParaRPr lang="id-ID" dirty="0">
              <a:sym typeface="Wingdings" pitchFamily="2" charset="2"/>
            </a:endParaRPr>
          </a:p>
          <a:p>
            <a:pPr lvl="1"/>
            <a:r>
              <a:rPr lang="id-ID" dirty="0">
                <a:sym typeface="Wingdings" pitchFamily="2" charset="2"/>
              </a:rPr>
              <a:t>Big data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Apa itu Data Mining?</a:t>
            </a:r>
          </a:p>
        </p:txBody>
      </p:sp>
    </p:spTree>
    <p:extLst>
      <p:ext uri="{BB962C8B-B14F-4D97-AF65-F5344CB8AC3E}">
        <p14:creationId xmlns:p14="http://schemas.microsoft.com/office/powerpoint/2010/main" val="32095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2"/>
            <a:ext cx="9366885" cy="754379"/>
          </a:xfrm>
        </p:spPr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id-ID" dirty="0"/>
              <a:t>i</a:t>
            </a:r>
            <a:r>
              <a:rPr lang="en-US" dirty="0" err="1"/>
              <a:t>tu</a:t>
            </a:r>
            <a:r>
              <a:rPr lang="en-US" dirty="0"/>
              <a:t> Data Mining?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67640" y="2125981"/>
          <a:ext cx="9744075" cy="4238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25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81941"/>
            <a:ext cx="9366885" cy="751368"/>
          </a:xfrm>
        </p:spPr>
        <p:txBody>
          <a:bodyPr>
            <a:normAutofit/>
          </a:bodyPr>
          <a:lstStyle/>
          <a:p>
            <a:r>
              <a:rPr lang="en-US" sz="4400" dirty="0"/>
              <a:t>Dataset (</a:t>
            </a:r>
            <a:r>
              <a:rPr lang="en-US" sz="4400" dirty="0" err="1"/>
              <a:t>Himpunan</a:t>
            </a:r>
            <a:r>
              <a:rPr lang="en-US" sz="4400" dirty="0"/>
              <a:t> Data)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629400"/>
            <a:ext cx="2057400" cy="22860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t="31148" r="22975" b="27616"/>
          <a:stretch/>
        </p:blipFill>
        <p:spPr bwMode="auto">
          <a:xfrm>
            <a:off x="251460" y="2806988"/>
            <a:ext cx="7337207" cy="4599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56307" y="1746647"/>
            <a:ext cx="278601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64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Class/Label</a:t>
            </a:r>
            <a:r>
              <a:rPr lang="en-US" sz="264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/Target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>
            <a:off x="6035040" y="2254479"/>
            <a:ext cx="586740" cy="793521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-18851" y="1293928"/>
            <a:ext cx="432374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640" b="1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64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  <a:r>
              <a:rPr lang="id-ID" sz="264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id-ID" sz="2640" b="1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Dimension</a:t>
            </a:r>
            <a:endParaRPr lang="en-US" sz="264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>
            <a:cxnSpLocks/>
            <a:stCxn id="11" idx="2"/>
          </p:cNvCxnSpPr>
          <p:nvPr/>
        </p:nvCxnSpPr>
        <p:spPr bwMode="auto">
          <a:xfrm flipH="1">
            <a:off x="1341121" y="1792526"/>
            <a:ext cx="801902" cy="1045745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cxnSpLocks/>
            <a:stCxn id="11" idx="2"/>
          </p:cNvCxnSpPr>
          <p:nvPr/>
        </p:nvCxnSpPr>
        <p:spPr bwMode="auto">
          <a:xfrm>
            <a:off x="2143023" y="1792526"/>
            <a:ext cx="632068" cy="1045745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cxnSpLocks/>
            <a:stCxn id="11" idx="2"/>
          </p:cNvCxnSpPr>
          <p:nvPr/>
        </p:nvCxnSpPr>
        <p:spPr bwMode="auto">
          <a:xfrm>
            <a:off x="2143023" y="1792526"/>
            <a:ext cx="3281274" cy="1004501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cxnSpLocks/>
            <a:stCxn id="11" idx="2"/>
            <a:endCxn id="4" idx="0"/>
          </p:cNvCxnSpPr>
          <p:nvPr/>
        </p:nvCxnSpPr>
        <p:spPr bwMode="auto">
          <a:xfrm>
            <a:off x="2143023" y="1792526"/>
            <a:ext cx="1777041" cy="1014462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8027324" y="5741825"/>
            <a:ext cx="157927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Nominal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 bwMode="auto">
          <a:xfrm flipH="1" flipV="1">
            <a:off x="7091236" y="4724787"/>
            <a:ext cx="936088" cy="1300193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849722" y="6417788"/>
            <a:ext cx="1903889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b="1" dirty="0" err="1">
                <a:solidFill>
                  <a:srgbClr val="FF9933"/>
                </a:solidFill>
                <a:latin typeface="Calibri" pitchFamily="34" charset="0"/>
                <a:cs typeface="Calibri" pitchFamily="34" charset="0"/>
              </a:rPr>
              <a:t>Numerik</a:t>
            </a:r>
            <a:endParaRPr lang="en-US" sz="3080" b="1" dirty="0">
              <a:solidFill>
                <a:srgbClr val="FF99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>
            <a:cxnSpLocks/>
            <a:stCxn id="23" idx="1"/>
          </p:cNvCxnSpPr>
          <p:nvPr/>
        </p:nvCxnSpPr>
        <p:spPr bwMode="auto">
          <a:xfrm flipH="1" flipV="1">
            <a:off x="5325528" y="5981703"/>
            <a:ext cx="2524194" cy="719240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FF9933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106087" y="3225864"/>
            <a:ext cx="1564852" cy="19021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2750"/>
              </a:lnSpc>
            </a:pPr>
            <a:r>
              <a:rPr lang="en-US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Record/</a:t>
            </a:r>
          </a:p>
          <a:p>
            <a:pPr>
              <a:lnSpc>
                <a:spcPts val="2750"/>
              </a:lnSpc>
            </a:pPr>
            <a:r>
              <a:rPr lang="en-US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Object/</a:t>
            </a:r>
          </a:p>
          <a:p>
            <a:pPr>
              <a:lnSpc>
                <a:spcPts val="2750"/>
              </a:lnSpc>
            </a:pPr>
            <a:r>
              <a:rPr lang="en-US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Sample/</a:t>
            </a:r>
          </a:p>
          <a:p>
            <a:pPr>
              <a:lnSpc>
                <a:spcPts val="2750"/>
              </a:lnSpc>
            </a:pPr>
            <a:r>
              <a:rPr lang="en-US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Tuple</a:t>
            </a:r>
            <a:r>
              <a:rPr lang="id-ID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/</a:t>
            </a:r>
            <a:br>
              <a:rPr lang="id-ID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</a:br>
            <a:r>
              <a:rPr lang="id-ID" sz="308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Data</a:t>
            </a:r>
            <a:endParaRPr lang="en-US" sz="3080" b="1" dirty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/>
            <a:stCxn id="16" idx="1"/>
          </p:cNvCxnSpPr>
          <p:nvPr/>
        </p:nvCxnSpPr>
        <p:spPr bwMode="auto">
          <a:xfrm flipH="1" flipV="1">
            <a:off x="7358091" y="4166339"/>
            <a:ext cx="747996" cy="10619"/>
          </a:xfrm>
          <a:prstGeom prst="straightConnector1">
            <a:avLst/>
          </a:prstGeom>
          <a:solidFill>
            <a:srgbClr val="00529B"/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8999CA05-68BF-4693-94CC-5B4FE262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05" y="114301"/>
            <a:ext cx="2522194" cy="272397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91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2B48234-7EF0-49E3-9C8F-863EC8A08DC4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849"/>
  <p:tag name="ISPRING_SLIDE_ID" val="{1D983B8F-B4BF-4ECE-8DE5-077674A6785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982"/>
  <p:tag name="ISPRING_SLIDE_ID" val="{40EA269F-7CC5-4802-830A-F30DE79DEB6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77.629"/>
  <p:tag name="ISPRING_SLIDE_ID" val="{66CCD7B4-6C6D-4BBF-A0A2-31FDA1F26E6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8.888"/>
  <p:tag name="ISPRING_SLIDE_ID" val="{89AD232B-2CF5-4C1E-A16A-DB6E7EB85BD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24"/>
  <p:tag name="ISPRING_SLIDE_ID" val="{25704693-8C06-4862-B569-BB6406C1941A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3.517"/>
  <p:tag name="ISPRING_SLIDE_ID" val="{D5E8EA8A-CB5D-4B72-8BB5-852E170097C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1.968"/>
  <p:tag name="ISPRING_SLIDE_ID" val="{640D604C-6E0F-45DF-87CF-C2900A3E00DF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785</Words>
  <Application>Microsoft Office PowerPoint</Application>
  <PresentationFormat>Custom</PresentationFormat>
  <Paragraphs>203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Lucida Sans Unicode</vt:lpstr>
      <vt:lpstr>Times New Roman</vt:lpstr>
      <vt:lpstr>Wingdings 3</vt:lpstr>
      <vt:lpstr>Office Theme</vt:lpstr>
      <vt:lpstr>PowerPoint Presentation</vt:lpstr>
      <vt:lpstr>Manusia Memproduksi Data</vt:lpstr>
      <vt:lpstr>Pertumbuhan Data</vt:lpstr>
      <vt:lpstr>Perubahan Kultur dan Perilaku</vt:lpstr>
      <vt:lpstr>Kebanjiran Data tapi Miskin Pengetahuan</vt:lpstr>
      <vt:lpstr>Apa itu Data Mining?</vt:lpstr>
      <vt:lpstr>Apa itu Data Mining?</vt:lpstr>
      <vt:lpstr>Apa itu Data Mining?</vt:lpstr>
      <vt:lpstr>Dataset (Himpunan Data)</vt:lpstr>
      <vt:lpstr>Peran Utama Data Mining</vt:lpstr>
      <vt:lpstr>1. Estimasi Waktu Pengiriman Pizza</vt:lpstr>
      <vt:lpstr>PowerPoint Presentation</vt:lpstr>
      <vt:lpstr>PowerPoint Presentation</vt:lpstr>
      <vt:lpstr>PowerPoint Presentation</vt:lpstr>
      <vt:lpstr>PowerPoint Presentation</vt:lpstr>
      <vt:lpstr>4. Klastering Bunga Iris</vt:lpstr>
      <vt:lpstr>Pengetahuan (Model) Berupa Klaster</vt:lpstr>
      <vt:lpstr>Klastering Jenis Pelanggan</vt:lpstr>
      <vt:lpstr>Klastering Sentimen Warga</vt:lpstr>
      <vt:lpstr>5. Aturan Asosiasi Pembelian Barang</vt:lpstr>
      <vt:lpstr>Pengetahuan Berupa Aturan Asosiasi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- 01. Sekilas Tentang Data Mining.pptx</dc:title>
  <dc:creator>Goldie</dc:creator>
  <cp:lastModifiedBy>Yudi</cp:lastModifiedBy>
  <cp:revision>21</cp:revision>
  <dcterms:created xsi:type="dcterms:W3CDTF">2020-02-19T03:53:59Z</dcterms:created>
  <dcterms:modified xsi:type="dcterms:W3CDTF">2020-02-19T06:46:15Z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2016-10-01T00:00:00Z</vt:filetime>
  </property>
  <property fmtid="{D5CDD505-2E9C-101B-9397-08002B2CF9AE}" pid="3" name="Creator">
    <vt:lpwstr>Bullzip PDF Printer (10.21.0.2462)</vt:lpwstr>
  </property>
  <property fmtid="{D5CDD505-2E9C-101B-9397-08002B2CF9AE}" pid="4" name="LastSaved">
    <vt:filetime>2020-02-19T00:00:00Z</vt:filetime>
  </property>
</Properties>
</file>